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4.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8" r:id="rId2"/>
    <p:sldMasterId id="2147483666" r:id="rId3"/>
    <p:sldMasterId id="2147483675" r:id="rId4"/>
    <p:sldMasterId id="2147483683" r:id="rId5"/>
  </p:sldMasterIdLst>
  <p:sldIdLst>
    <p:sldId id="256" r:id="rId6"/>
    <p:sldId id="260" r:id="rId7"/>
    <p:sldId id="261" r:id="rId8"/>
    <p:sldId id="262" r:id="rId9"/>
    <p:sldId id="263" r:id="rId10"/>
    <p:sldId id="266" r:id="rId11"/>
    <p:sldId id="265" r:id="rId12"/>
    <p:sldId id="264" r:id="rId13"/>
    <p:sldId id="267" r:id="rId14"/>
    <p:sldId id="268" r:id="rId15"/>
    <p:sldId id="278" r:id="rId16"/>
    <p:sldId id="280" r:id="rId17"/>
    <p:sldId id="279" r:id="rId18"/>
    <p:sldId id="281" r:id="rId19"/>
    <p:sldId id="320" r:id="rId20"/>
    <p:sldId id="321" r:id="rId21"/>
    <p:sldId id="322" r:id="rId22"/>
    <p:sldId id="323" r:id="rId23"/>
    <p:sldId id="289" r:id="rId24"/>
    <p:sldId id="282" r:id="rId25"/>
    <p:sldId id="324" r:id="rId26"/>
    <p:sldId id="311" r:id="rId27"/>
    <p:sldId id="284" r:id="rId28"/>
    <p:sldId id="325" r:id="rId29"/>
    <p:sldId id="285" r:id="rId30"/>
    <p:sldId id="312" r:id="rId31"/>
    <p:sldId id="326" r:id="rId32"/>
    <p:sldId id="313" r:id="rId33"/>
    <p:sldId id="327" r:id="rId34"/>
    <p:sldId id="314" r:id="rId35"/>
    <p:sldId id="315" r:id="rId36"/>
    <p:sldId id="317" r:id="rId37"/>
    <p:sldId id="319" r:id="rId38"/>
    <p:sldId id="316" r:id="rId39"/>
    <p:sldId id="293" r:id="rId40"/>
    <p:sldId id="294" r:id="rId41"/>
    <p:sldId id="302" r:id="rId42"/>
    <p:sldId id="301" r:id="rId43"/>
    <p:sldId id="300" r:id="rId44"/>
    <p:sldId id="299" r:id="rId45"/>
    <p:sldId id="295" r:id="rId46"/>
    <p:sldId id="303" r:id="rId47"/>
    <p:sldId id="304" r:id="rId48"/>
    <p:sldId id="305" r:id="rId49"/>
    <p:sldId id="306" r:id="rId50"/>
    <p:sldId id="307" r:id="rId51"/>
    <p:sldId id="309" r:id="rId52"/>
    <p:sldId id="310" r:id="rId53"/>
    <p:sldId id="286" r:id="rId54"/>
    <p:sldId id="287" r:id="rId55"/>
    <p:sldId id="288" r:id="rId56"/>
    <p:sldId id="259" r:id="rId57"/>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A4471D-682C-4ACB-8D81-AE0C2FB3F9D4}" v="1" dt="2026-02-25T20:04:22.9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uglas M." userId="5225a5ff-4fb8-483b-8b14-5f80211fadc9" providerId="ADAL" clId="{8CC79336-A79A-457E-B5E3-EFB8609DEC3E}"/>
    <pc:docChg chg="modSld">
      <pc:chgData name="Douglas M." userId="5225a5ff-4fb8-483b-8b14-5f80211fadc9" providerId="ADAL" clId="{8CC79336-A79A-457E-B5E3-EFB8609DEC3E}" dt="2026-02-26T14:46:21.314" v="6" actId="21"/>
      <pc:docMkLst>
        <pc:docMk/>
      </pc:docMkLst>
      <pc:sldChg chg="modSp mod">
        <pc:chgData name="Douglas M." userId="5225a5ff-4fb8-483b-8b14-5f80211fadc9" providerId="ADAL" clId="{8CC79336-A79A-457E-B5E3-EFB8609DEC3E}" dt="2026-02-26T14:45:24.072" v="5" actId="20577"/>
        <pc:sldMkLst>
          <pc:docMk/>
          <pc:sldMk cId="2506423560" sldId="287"/>
        </pc:sldMkLst>
        <pc:spChg chg="mod">
          <ac:chgData name="Douglas M." userId="5225a5ff-4fb8-483b-8b14-5f80211fadc9" providerId="ADAL" clId="{8CC79336-A79A-457E-B5E3-EFB8609DEC3E}" dt="2026-02-26T14:45:24.072" v="5" actId="20577"/>
          <ac:spMkLst>
            <pc:docMk/>
            <pc:sldMk cId="2506423560" sldId="287"/>
            <ac:spMk id="5" creationId="{28B1907B-1DF5-C797-8D35-1F4A40BEB754}"/>
          </ac:spMkLst>
        </pc:spChg>
      </pc:sldChg>
      <pc:sldChg chg="modSp mod">
        <pc:chgData name="Douglas M." userId="5225a5ff-4fb8-483b-8b14-5f80211fadc9" providerId="ADAL" clId="{8CC79336-A79A-457E-B5E3-EFB8609DEC3E}" dt="2026-02-26T14:46:21.314" v="6" actId="21"/>
        <pc:sldMkLst>
          <pc:docMk/>
          <pc:sldMk cId="1357886166" sldId="301"/>
        </pc:sldMkLst>
        <pc:spChg chg="mod">
          <ac:chgData name="Douglas M." userId="5225a5ff-4fb8-483b-8b14-5f80211fadc9" providerId="ADAL" clId="{8CC79336-A79A-457E-B5E3-EFB8609DEC3E}" dt="2026-02-26T14:46:21.314" v="6" actId="21"/>
          <ac:spMkLst>
            <pc:docMk/>
            <pc:sldMk cId="1357886166" sldId="301"/>
            <ac:spMk id="5" creationId="{CEA37E6D-DD28-85E7-418E-44CAD1CB4E7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A0E0C-7524-8B4C-753C-66A3F00EB2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C630F60-B80C-13AC-D8A3-9CD314DFCB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034E11-4E57-063F-DA92-390C42D11F15}"/>
              </a:ext>
            </a:extLst>
          </p:cNvPr>
          <p:cNvSpPr>
            <a:spLocks noGrp="1"/>
          </p:cNvSpPr>
          <p:nvPr>
            <p:ph type="dt" sz="half" idx="10"/>
          </p:nvPr>
        </p:nvSpPr>
        <p:spPr/>
        <p:txBody>
          <a:bodyPr/>
          <a:lstStyle/>
          <a:p>
            <a:fld id="{1F7EEE86-4367-47BC-ACD6-271C350E53FC}" type="datetimeFigureOut">
              <a:rPr lang="en-US" smtClean="0"/>
              <a:t>2/26/2026</a:t>
            </a:fld>
            <a:endParaRPr lang="en-US"/>
          </a:p>
        </p:txBody>
      </p:sp>
      <p:sp>
        <p:nvSpPr>
          <p:cNvPr id="5" name="Footer Placeholder 4">
            <a:extLst>
              <a:ext uri="{FF2B5EF4-FFF2-40B4-BE49-F238E27FC236}">
                <a16:creationId xmlns:a16="http://schemas.microsoft.com/office/drawing/2014/main" id="{6200CEE0-A38A-7F41-5B1C-CE2D80C8EA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1B2B07-892D-2DC8-E98E-7C21F81E3587}"/>
              </a:ext>
            </a:extLst>
          </p:cNvPr>
          <p:cNvSpPr>
            <a:spLocks noGrp="1"/>
          </p:cNvSpPr>
          <p:nvPr>
            <p:ph type="sldNum" sz="quarter" idx="12"/>
          </p:nvPr>
        </p:nvSpPr>
        <p:spPr/>
        <p:txBody>
          <a:bodyPr/>
          <a:lstStyle/>
          <a:p>
            <a:fld id="{E7A34C09-E6A8-4AFC-B47F-4E19DAAF121C}" type="slidenum">
              <a:rPr lang="en-US" smtClean="0"/>
              <a:t>‹#›</a:t>
            </a:fld>
            <a:endParaRPr lang="en-US"/>
          </a:p>
        </p:txBody>
      </p:sp>
    </p:spTree>
    <p:extLst>
      <p:ext uri="{BB962C8B-B14F-4D97-AF65-F5344CB8AC3E}">
        <p14:creationId xmlns:p14="http://schemas.microsoft.com/office/powerpoint/2010/main" val="3984913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8979F-40DE-BF47-477E-C772FCE059D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A4E05B-6251-A38B-C630-0DF5039BAE84}"/>
              </a:ext>
            </a:extLst>
          </p:cNvPr>
          <p:cNvSpPr>
            <a:spLocks noGrp="1"/>
          </p:cNvSpPr>
          <p:nvPr>
            <p:ph idx="1"/>
          </p:nvPr>
        </p:nvSpPr>
        <p:spPr>
          <a:xfrm>
            <a:off x="838200" y="1825625"/>
            <a:ext cx="10515600" cy="3660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D34662-DF6B-EC0A-6828-56F889D72539}"/>
              </a:ext>
            </a:extLst>
          </p:cNvPr>
          <p:cNvSpPr>
            <a:spLocks noGrp="1"/>
          </p:cNvSpPr>
          <p:nvPr>
            <p:ph type="dt" sz="half" idx="10"/>
          </p:nvPr>
        </p:nvSpPr>
        <p:spPr/>
        <p:txBody>
          <a:bodyPr/>
          <a:lstStyle/>
          <a:p>
            <a:fld id="{1F7EEE86-4367-47BC-ACD6-271C350E53FC}" type="datetimeFigureOut">
              <a:rPr lang="en-US" smtClean="0"/>
              <a:t>2/26/2026</a:t>
            </a:fld>
            <a:endParaRPr lang="en-US"/>
          </a:p>
        </p:txBody>
      </p:sp>
      <p:sp>
        <p:nvSpPr>
          <p:cNvPr id="5" name="Footer Placeholder 4">
            <a:extLst>
              <a:ext uri="{FF2B5EF4-FFF2-40B4-BE49-F238E27FC236}">
                <a16:creationId xmlns:a16="http://schemas.microsoft.com/office/drawing/2014/main" id="{85E307DD-1F23-217C-6A6F-56AEE9F756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DE0225-EF27-D1FA-F119-B06D22511021}"/>
              </a:ext>
            </a:extLst>
          </p:cNvPr>
          <p:cNvSpPr>
            <a:spLocks noGrp="1"/>
          </p:cNvSpPr>
          <p:nvPr>
            <p:ph type="sldNum" sz="quarter" idx="12"/>
          </p:nvPr>
        </p:nvSpPr>
        <p:spPr/>
        <p:txBody>
          <a:bodyPr/>
          <a:lstStyle/>
          <a:p>
            <a:fld id="{E7A34C09-E6A8-4AFC-B47F-4E19DAAF121C}" type="slidenum">
              <a:rPr lang="en-US" smtClean="0"/>
              <a:t>‹#›</a:t>
            </a:fld>
            <a:endParaRPr lang="en-US"/>
          </a:p>
        </p:txBody>
      </p:sp>
    </p:spTree>
    <p:extLst>
      <p:ext uri="{BB962C8B-B14F-4D97-AF65-F5344CB8AC3E}">
        <p14:creationId xmlns:p14="http://schemas.microsoft.com/office/powerpoint/2010/main" val="466279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1B1F3E-A691-4D3C-DC8D-4B4A48D4FF0F}"/>
              </a:ext>
            </a:extLst>
          </p:cNvPr>
          <p:cNvSpPr>
            <a:spLocks noGrp="1"/>
          </p:cNvSpPr>
          <p:nvPr>
            <p:ph type="dt" sz="half" idx="10"/>
          </p:nvPr>
        </p:nvSpPr>
        <p:spPr/>
        <p:txBody>
          <a:bodyPr/>
          <a:lstStyle/>
          <a:p>
            <a:fld id="{1F7EEE86-4367-47BC-ACD6-271C350E53FC}" type="datetimeFigureOut">
              <a:rPr lang="en-US" smtClean="0"/>
              <a:t>2/26/2026</a:t>
            </a:fld>
            <a:endParaRPr lang="en-US"/>
          </a:p>
        </p:txBody>
      </p:sp>
      <p:sp>
        <p:nvSpPr>
          <p:cNvPr id="3" name="Footer Placeholder 2">
            <a:extLst>
              <a:ext uri="{FF2B5EF4-FFF2-40B4-BE49-F238E27FC236}">
                <a16:creationId xmlns:a16="http://schemas.microsoft.com/office/drawing/2014/main" id="{9C7B74B6-031E-D05A-947F-20502247747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07DF5B0-9AE5-4885-3AAC-2CD17A3879BE}"/>
              </a:ext>
            </a:extLst>
          </p:cNvPr>
          <p:cNvSpPr>
            <a:spLocks noGrp="1"/>
          </p:cNvSpPr>
          <p:nvPr>
            <p:ph type="sldNum" sz="quarter" idx="12"/>
          </p:nvPr>
        </p:nvSpPr>
        <p:spPr/>
        <p:txBody>
          <a:bodyPr/>
          <a:lstStyle/>
          <a:p>
            <a:fld id="{E7A34C09-E6A8-4AFC-B47F-4E19DAAF121C}" type="slidenum">
              <a:rPr lang="en-US" smtClean="0"/>
              <a:t>‹#›</a:t>
            </a:fld>
            <a:endParaRPr lang="en-US"/>
          </a:p>
        </p:txBody>
      </p:sp>
    </p:spTree>
    <p:extLst>
      <p:ext uri="{BB962C8B-B14F-4D97-AF65-F5344CB8AC3E}">
        <p14:creationId xmlns:p14="http://schemas.microsoft.com/office/powerpoint/2010/main" val="3103557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3ED02-F9EB-B4DE-9202-DB6AA50E9B45}"/>
              </a:ext>
            </a:extLst>
          </p:cNvPr>
          <p:cNvSpPr>
            <a:spLocks noGrp="1"/>
          </p:cNvSpPr>
          <p:nvPr>
            <p:ph type="title"/>
          </p:nvPr>
        </p:nvSpPr>
        <p:spPr>
          <a:xfrm>
            <a:off x="0" y="765810"/>
            <a:ext cx="6808470" cy="67437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A8CF364-4903-5AAF-974D-422D05A2A0B6}"/>
              </a:ext>
            </a:extLst>
          </p:cNvPr>
          <p:cNvSpPr>
            <a:spLocks noGrp="1"/>
          </p:cNvSpPr>
          <p:nvPr>
            <p:ph idx="1"/>
          </p:nvPr>
        </p:nvSpPr>
        <p:spPr>
          <a:xfrm>
            <a:off x="838200" y="1779905"/>
            <a:ext cx="10515600" cy="3740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C7A21C-5EF9-1BE0-275A-C27B08AE076A}"/>
              </a:ext>
            </a:extLst>
          </p:cNvPr>
          <p:cNvSpPr>
            <a:spLocks noGrp="1"/>
          </p:cNvSpPr>
          <p:nvPr>
            <p:ph type="dt" sz="half" idx="10"/>
          </p:nvPr>
        </p:nvSpPr>
        <p:spPr/>
        <p:txBody>
          <a:bodyPr/>
          <a:lstStyle/>
          <a:p>
            <a:fld id="{E45E6281-5E8F-47AA-BF64-9491E4C98D3D}" type="datetimeFigureOut">
              <a:rPr lang="en-US" smtClean="0"/>
              <a:t>2/26/2026</a:t>
            </a:fld>
            <a:endParaRPr lang="en-US"/>
          </a:p>
        </p:txBody>
      </p:sp>
      <p:sp>
        <p:nvSpPr>
          <p:cNvPr id="5" name="Footer Placeholder 4">
            <a:extLst>
              <a:ext uri="{FF2B5EF4-FFF2-40B4-BE49-F238E27FC236}">
                <a16:creationId xmlns:a16="http://schemas.microsoft.com/office/drawing/2014/main" id="{AD8630AE-A70A-018B-CAC2-419409B171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252F1A-18CA-D711-9397-0C7083420029}"/>
              </a:ext>
            </a:extLst>
          </p:cNvPr>
          <p:cNvSpPr>
            <a:spLocks noGrp="1"/>
          </p:cNvSpPr>
          <p:nvPr>
            <p:ph type="sldNum" sz="quarter" idx="12"/>
          </p:nvPr>
        </p:nvSpPr>
        <p:spPr/>
        <p:txBody>
          <a:bodyPr/>
          <a:lstStyle/>
          <a:p>
            <a:fld id="{C35AF2AB-9647-4B3A-A3D3-0B30382ED284}" type="slidenum">
              <a:rPr lang="en-US" smtClean="0"/>
              <a:t>‹#›</a:t>
            </a:fld>
            <a:endParaRPr lang="en-US"/>
          </a:p>
        </p:txBody>
      </p:sp>
    </p:spTree>
    <p:extLst>
      <p:ext uri="{BB962C8B-B14F-4D97-AF65-F5344CB8AC3E}">
        <p14:creationId xmlns:p14="http://schemas.microsoft.com/office/powerpoint/2010/main" val="3194852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2A948E-184F-0DE3-EAA1-455DE9299B86}"/>
              </a:ext>
            </a:extLst>
          </p:cNvPr>
          <p:cNvSpPr>
            <a:spLocks noGrp="1"/>
          </p:cNvSpPr>
          <p:nvPr>
            <p:ph type="dt" sz="half" idx="10"/>
          </p:nvPr>
        </p:nvSpPr>
        <p:spPr/>
        <p:txBody>
          <a:bodyPr/>
          <a:lstStyle/>
          <a:p>
            <a:fld id="{E45E6281-5E8F-47AA-BF64-9491E4C98D3D}" type="datetimeFigureOut">
              <a:rPr lang="en-US" smtClean="0"/>
              <a:t>2/26/2026</a:t>
            </a:fld>
            <a:endParaRPr lang="en-US"/>
          </a:p>
        </p:txBody>
      </p:sp>
      <p:sp>
        <p:nvSpPr>
          <p:cNvPr id="3" name="Footer Placeholder 2">
            <a:extLst>
              <a:ext uri="{FF2B5EF4-FFF2-40B4-BE49-F238E27FC236}">
                <a16:creationId xmlns:a16="http://schemas.microsoft.com/office/drawing/2014/main" id="{38C5BE03-A55F-E13B-59BE-AB6C29210C2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90F79B8-1539-B08D-A6EB-79C5D1DF19DC}"/>
              </a:ext>
            </a:extLst>
          </p:cNvPr>
          <p:cNvSpPr>
            <a:spLocks noGrp="1"/>
          </p:cNvSpPr>
          <p:nvPr>
            <p:ph type="sldNum" sz="quarter" idx="12"/>
          </p:nvPr>
        </p:nvSpPr>
        <p:spPr/>
        <p:txBody>
          <a:bodyPr/>
          <a:lstStyle/>
          <a:p>
            <a:fld id="{C35AF2AB-9647-4B3A-A3D3-0B30382ED284}" type="slidenum">
              <a:rPr lang="en-US" smtClean="0"/>
              <a:t>‹#›</a:t>
            </a:fld>
            <a:endParaRPr lang="en-US"/>
          </a:p>
        </p:txBody>
      </p:sp>
    </p:spTree>
    <p:extLst>
      <p:ext uri="{BB962C8B-B14F-4D97-AF65-F5344CB8AC3E}">
        <p14:creationId xmlns:p14="http://schemas.microsoft.com/office/powerpoint/2010/main" val="3213817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86694-F7AB-E890-B2C0-8B5CC04690C6}"/>
              </a:ext>
            </a:extLst>
          </p:cNvPr>
          <p:cNvSpPr>
            <a:spLocks noGrp="1"/>
          </p:cNvSpPr>
          <p:nvPr>
            <p:ph type="title"/>
          </p:nvPr>
        </p:nvSpPr>
        <p:spPr>
          <a:xfrm>
            <a:off x="0" y="-1"/>
            <a:ext cx="2200940" cy="617751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C7404E1F-5770-D44B-4E0A-840EEA53AD2E}"/>
              </a:ext>
            </a:extLst>
          </p:cNvPr>
          <p:cNvSpPr>
            <a:spLocks noGrp="1"/>
          </p:cNvSpPr>
          <p:nvPr>
            <p:ph idx="1"/>
          </p:nvPr>
        </p:nvSpPr>
        <p:spPr>
          <a:xfrm>
            <a:off x="2358655" y="136524"/>
            <a:ext cx="8995145" cy="60409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8B9B98-32C8-BB04-6C79-627B39834FA5}"/>
              </a:ext>
            </a:extLst>
          </p:cNvPr>
          <p:cNvSpPr>
            <a:spLocks noGrp="1"/>
          </p:cNvSpPr>
          <p:nvPr>
            <p:ph type="dt" sz="half" idx="10"/>
          </p:nvPr>
        </p:nvSpPr>
        <p:spPr/>
        <p:txBody>
          <a:bodyPr/>
          <a:lstStyle/>
          <a:p>
            <a:fld id="{53BFF172-563F-41BA-9967-B165C8CDB4DC}" type="datetimeFigureOut">
              <a:rPr lang="en-US" smtClean="0"/>
              <a:t>2/26/2026</a:t>
            </a:fld>
            <a:endParaRPr lang="en-US"/>
          </a:p>
        </p:txBody>
      </p:sp>
      <p:sp>
        <p:nvSpPr>
          <p:cNvPr id="5" name="Footer Placeholder 4">
            <a:extLst>
              <a:ext uri="{FF2B5EF4-FFF2-40B4-BE49-F238E27FC236}">
                <a16:creationId xmlns:a16="http://schemas.microsoft.com/office/drawing/2014/main" id="{3721C894-5341-3D5A-85AC-71037C8C62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04D49A-F1F3-5214-59E5-1D1265D57E32}"/>
              </a:ext>
            </a:extLst>
          </p:cNvPr>
          <p:cNvSpPr>
            <a:spLocks noGrp="1"/>
          </p:cNvSpPr>
          <p:nvPr>
            <p:ph type="sldNum" sz="quarter" idx="12"/>
          </p:nvPr>
        </p:nvSpPr>
        <p:spPr/>
        <p:txBody>
          <a:bodyPr/>
          <a:lstStyle/>
          <a:p>
            <a:fld id="{8566D0B8-7253-4386-B887-791A57BEA8D6}" type="slidenum">
              <a:rPr lang="en-US" smtClean="0"/>
              <a:t>‹#›</a:t>
            </a:fld>
            <a:endParaRPr lang="en-US"/>
          </a:p>
        </p:txBody>
      </p:sp>
    </p:spTree>
    <p:extLst>
      <p:ext uri="{BB962C8B-B14F-4D97-AF65-F5344CB8AC3E}">
        <p14:creationId xmlns:p14="http://schemas.microsoft.com/office/powerpoint/2010/main" val="658716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65D3E-2BAB-5714-D00A-793D39797793}"/>
              </a:ext>
            </a:extLst>
          </p:cNvPr>
          <p:cNvSpPr>
            <a:spLocks noGrp="1"/>
          </p:cNvSpPr>
          <p:nvPr>
            <p:ph type="title"/>
          </p:nvPr>
        </p:nvSpPr>
        <p:spPr>
          <a:xfrm>
            <a:off x="0" y="93995"/>
            <a:ext cx="22328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E163A33-CC15-6E57-C0B8-FB0509357135}"/>
              </a:ext>
            </a:extLst>
          </p:cNvPr>
          <p:cNvSpPr>
            <a:spLocks noGrp="1"/>
          </p:cNvSpPr>
          <p:nvPr>
            <p:ph idx="1"/>
          </p:nvPr>
        </p:nvSpPr>
        <p:spPr>
          <a:xfrm>
            <a:off x="2565990" y="136525"/>
            <a:ext cx="8915400" cy="598753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EABD1E-0720-3AF3-3A85-5180E868EFC9}"/>
              </a:ext>
            </a:extLst>
          </p:cNvPr>
          <p:cNvSpPr>
            <a:spLocks noGrp="1"/>
          </p:cNvSpPr>
          <p:nvPr>
            <p:ph type="body" sz="half" idx="2"/>
          </p:nvPr>
        </p:nvSpPr>
        <p:spPr>
          <a:xfrm>
            <a:off x="0" y="1908544"/>
            <a:ext cx="22328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042766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15A58-A217-DA23-8DE9-5AA070189CE2}"/>
              </a:ext>
            </a:extLst>
          </p:cNvPr>
          <p:cNvSpPr>
            <a:spLocks noGrp="1"/>
          </p:cNvSpPr>
          <p:nvPr>
            <p:ph type="title"/>
          </p:nvPr>
        </p:nvSpPr>
        <p:spPr>
          <a:xfrm>
            <a:off x="1" y="500912"/>
            <a:ext cx="2171700" cy="4882618"/>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B4430697-1D10-827D-8910-82AE76DDAD99}"/>
              </a:ext>
            </a:extLst>
          </p:cNvPr>
          <p:cNvSpPr>
            <a:spLocks noGrp="1"/>
          </p:cNvSpPr>
          <p:nvPr>
            <p:ph idx="1"/>
          </p:nvPr>
        </p:nvSpPr>
        <p:spPr>
          <a:xfrm>
            <a:off x="2297430" y="1330466"/>
            <a:ext cx="9639300" cy="38858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E03EC3-E0B2-AA59-1145-614B240A2019}"/>
              </a:ext>
            </a:extLst>
          </p:cNvPr>
          <p:cNvSpPr>
            <a:spLocks noGrp="1"/>
          </p:cNvSpPr>
          <p:nvPr>
            <p:ph type="dt" sz="half" idx="10"/>
          </p:nvPr>
        </p:nvSpPr>
        <p:spPr/>
        <p:txBody>
          <a:bodyPr/>
          <a:lstStyle/>
          <a:p>
            <a:fld id="{266C05B5-7306-468E-BF72-930FA498B161}" type="datetimeFigureOut">
              <a:rPr lang="en-US" smtClean="0"/>
              <a:t>2/26/2026</a:t>
            </a:fld>
            <a:endParaRPr lang="en-US"/>
          </a:p>
        </p:txBody>
      </p:sp>
      <p:sp>
        <p:nvSpPr>
          <p:cNvPr id="5" name="Footer Placeholder 4">
            <a:extLst>
              <a:ext uri="{FF2B5EF4-FFF2-40B4-BE49-F238E27FC236}">
                <a16:creationId xmlns:a16="http://schemas.microsoft.com/office/drawing/2014/main" id="{9E6F54C5-56B1-0A9E-2423-A760CF4908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2FC643-FD51-9A26-F12F-A08498022082}"/>
              </a:ext>
            </a:extLst>
          </p:cNvPr>
          <p:cNvSpPr>
            <a:spLocks noGrp="1"/>
          </p:cNvSpPr>
          <p:nvPr>
            <p:ph type="sldNum" sz="quarter" idx="12"/>
          </p:nvPr>
        </p:nvSpPr>
        <p:spPr/>
        <p:txBody>
          <a:bodyPr/>
          <a:lstStyle/>
          <a:p>
            <a:fld id="{8B4DAFF4-6EF1-49C3-86C2-1DE95564C0D2}" type="slidenum">
              <a:rPr lang="en-US" smtClean="0"/>
              <a:t>‹#›</a:t>
            </a:fld>
            <a:endParaRPr lang="en-US"/>
          </a:p>
        </p:txBody>
      </p:sp>
    </p:spTree>
    <p:extLst>
      <p:ext uri="{BB962C8B-B14F-4D97-AF65-F5344CB8AC3E}">
        <p14:creationId xmlns:p14="http://schemas.microsoft.com/office/powerpoint/2010/main" val="3672031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1F610-961C-CC88-7AAF-63098761468A}"/>
              </a:ext>
            </a:extLst>
          </p:cNvPr>
          <p:cNvSpPr>
            <a:spLocks noGrp="1"/>
          </p:cNvSpPr>
          <p:nvPr>
            <p:ph type="title"/>
          </p:nvPr>
        </p:nvSpPr>
        <p:spPr>
          <a:xfrm>
            <a:off x="9392" y="623887"/>
            <a:ext cx="2200408" cy="409670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649E18E1-FF71-A612-9AE1-FEFC472FEE71}"/>
              </a:ext>
            </a:extLst>
          </p:cNvPr>
          <p:cNvSpPr>
            <a:spLocks noGrp="1"/>
          </p:cNvSpPr>
          <p:nvPr>
            <p:ph sz="half" idx="1"/>
          </p:nvPr>
        </p:nvSpPr>
        <p:spPr>
          <a:xfrm>
            <a:off x="2423160" y="623887"/>
            <a:ext cx="4206240" cy="5732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EF13E08-ED27-9D01-5662-79A4E7DDDC8C}"/>
              </a:ext>
            </a:extLst>
          </p:cNvPr>
          <p:cNvSpPr>
            <a:spLocks noGrp="1"/>
          </p:cNvSpPr>
          <p:nvPr>
            <p:ph sz="half" idx="2"/>
          </p:nvPr>
        </p:nvSpPr>
        <p:spPr>
          <a:xfrm>
            <a:off x="7395210" y="623886"/>
            <a:ext cx="4419600" cy="5732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BF95524-1E1A-9C16-7767-7C25ED958BAB}"/>
              </a:ext>
            </a:extLst>
          </p:cNvPr>
          <p:cNvSpPr>
            <a:spLocks noGrp="1"/>
          </p:cNvSpPr>
          <p:nvPr>
            <p:ph type="dt" sz="half" idx="10"/>
          </p:nvPr>
        </p:nvSpPr>
        <p:spPr/>
        <p:txBody>
          <a:bodyPr/>
          <a:lstStyle/>
          <a:p>
            <a:fld id="{266C05B5-7306-468E-BF72-930FA498B161}" type="datetimeFigureOut">
              <a:rPr lang="en-US" smtClean="0"/>
              <a:t>2/26/2026</a:t>
            </a:fld>
            <a:endParaRPr lang="en-US"/>
          </a:p>
        </p:txBody>
      </p:sp>
      <p:sp>
        <p:nvSpPr>
          <p:cNvPr id="6" name="Footer Placeholder 5">
            <a:extLst>
              <a:ext uri="{FF2B5EF4-FFF2-40B4-BE49-F238E27FC236}">
                <a16:creationId xmlns:a16="http://schemas.microsoft.com/office/drawing/2014/main" id="{4A6DB5BD-F042-73C5-F87D-A12C1D352E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ABA6EE-8111-7FB7-E9CC-5B03B44960C4}"/>
              </a:ext>
            </a:extLst>
          </p:cNvPr>
          <p:cNvSpPr>
            <a:spLocks noGrp="1"/>
          </p:cNvSpPr>
          <p:nvPr>
            <p:ph type="sldNum" sz="quarter" idx="12"/>
          </p:nvPr>
        </p:nvSpPr>
        <p:spPr/>
        <p:txBody>
          <a:bodyPr/>
          <a:lstStyle/>
          <a:p>
            <a:fld id="{8B4DAFF4-6EF1-49C3-86C2-1DE95564C0D2}" type="slidenum">
              <a:rPr lang="en-US" smtClean="0"/>
              <a:t>‹#›</a:t>
            </a:fld>
            <a:endParaRPr lang="en-US"/>
          </a:p>
        </p:txBody>
      </p:sp>
    </p:spTree>
    <p:extLst>
      <p:ext uri="{BB962C8B-B14F-4D97-AF65-F5344CB8AC3E}">
        <p14:creationId xmlns:p14="http://schemas.microsoft.com/office/powerpoint/2010/main" val="1735034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51E205-5282-03EF-5A93-ECFF81527E13}"/>
              </a:ext>
            </a:extLst>
          </p:cNvPr>
          <p:cNvSpPr>
            <a:spLocks noGrp="1"/>
          </p:cNvSpPr>
          <p:nvPr>
            <p:ph type="dt" sz="half" idx="10"/>
          </p:nvPr>
        </p:nvSpPr>
        <p:spPr/>
        <p:txBody>
          <a:bodyPr/>
          <a:lstStyle/>
          <a:p>
            <a:fld id="{266C05B5-7306-468E-BF72-930FA498B161}" type="datetimeFigureOut">
              <a:rPr lang="en-US" smtClean="0"/>
              <a:t>2/26/2026</a:t>
            </a:fld>
            <a:endParaRPr lang="en-US"/>
          </a:p>
        </p:txBody>
      </p:sp>
      <p:sp>
        <p:nvSpPr>
          <p:cNvPr id="3" name="Footer Placeholder 2">
            <a:extLst>
              <a:ext uri="{FF2B5EF4-FFF2-40B4-BE49-F238E27FC236}">
                <a16:creationId xmlns:a16="http://schemas.microsoft.com/office/drawing/2014/main" id="{B084D2DA-BAF9-E96E-E76A-4010ACDD037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447A775-8410-069B-95A1-17EDED21C46D}"/>
              </a:ext>
            </a:extLst>
          </p:cNvPr>
          <p:cNvSpPr>
            <a:spLocks noGrp="1"/>
          </p:cNvSpPr>
          <p:nvPr>
            <p:ph type="sldNum" sz="quarter" idx="12"/>
          </p:nvPr>
        </p:nvSpPr>
        <p:spPr/>
        <p:txBody>
          <a:bodyPr/>
          <a:lstStyle/>
          <a:p>
            <a:fld id="{8B4DAFF4-6EF1-49C3-86C2-1DE95564C0D2}" type="slidenum">
              <a:rPr lang="en-US" smtClean="0"/>
              <a:t>‹#›</a:t>
            </a:fld>
            <a:endParaRPr lang="en-US"/>
          </a:p>
        </p:txBody>
      </p:sp>
    </p:spTree>
    <p:extLst>
      <p:ext uri="{BB962C8B-B14F-4D97-AF65-F5344CB8AC3E}">
        <p14:creationId xmlns:p14="http://schemas.microsoft.com/office/powerpoint/2010/main" val="1861141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32E76-A642-DF8F-5DCC-35AAE67D89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6F2E31C-8000-DF95-2807-70FFF5BDA7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36782C-6224-9240-6C3F-D27D98C87A02}"/>
              </a:ext>
            </a:extLst>
          </p:cNvPr>
          <p:cNvSpPr>
            <a:spLocks noGrp="1"/>
          </p:cNvSpPr>
          <p:nvPr>
            <p:ph type="dt" sz="half" idx="10"/>
          </p:nvPr>
        </p:nvSpPr>
        <p:spPr/>
        <p:txBody>
          <a:bodyPr/>
          <a:lstStyle/>
          <a:p>
            <a:fld id="{C553F370-94B6-4248-960D-7A82703B2CF3}" type="datetimeFigureOut">
              <a:rPr lang="en-US" smtClean="0"/>
              <a:t>2/26/2026</a:t>
            </a:fld>
            <a:endParaRPr lang="en-US"/>
          </a:p>
        </p:txBody>
      </p:sp>
      <p:sp>
        <p:nvSpPr>
          <p:cNvPr id="5" name="Footer Placeholder 4">
            <a:extLst>
              <a:ext uri="{FF2B5EF4-FFF2-40B4-BE49-F238E27FC236}">
                <a16:creationId xmlns:a16="http://schemas.microsoft.com/office/drawing/2014/main" id="{DEF11246-06A2-C539-89DD-5AD13BCDA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889C64-3F5B-277D-9548-F881B175984A}"/>
              </a:ext>
            </a:extLst>
          </p:cNvPr>
          <p:cNvSpPr>
            <a:spLocks noGrp="1"/>
          </p:cNvSpPr>
          <p:nvPr>
            <p:ph type="sldNum" sz="quarter" idx="12"/>
          </p:nvPr>
        </p:nvSpPr>
        <p:spPr/>
        <p:txBody>
          <a:bodyPr/>
          <a:lstStyle/>
          <a:p>
            <a:fld id="{BE640106-DA09-4354-AE8C-825BEBD9250C}" type="slidenum">
              <a:rPr lang="en-US" smtClean="0"/>
              <a:t>‹#›</a:t>
            </a:fld>
            <a:endParaRPr lang="en-US"/>
          </a:p>
        </p:txBody>
      </p:sp>
    </p:spTree>
    <p:extLst>
      <p:ext uri="{BB962C8B-B14F-4D97-AF65-F5344CB8AC3E}">
        <p14:creationId xmlns:p14="http://schemas.microsoft.com/office/powerpoint/2010/main" val="3020221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1C2AB-5602-99A3-ECE3-5E595B88451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0395FB-8EBD-4CAE-0244-1781DF04CB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65339B-64BA-9D0F-1468-C522C1D385B8}"/>
              </a:ext>
            </a:extLst>
          </p:cNvPr>
          <p:cNvSpPr>
            <a:spLocks noGrp="1"/>
          </p:cNvSpPr>
          <p:nvPr>
            <p:ph type="dt" sz="half" idx="10"/>
          </p:nvPr>
        </p:nvSpPr>
        <p:spPr/>
        <p:txBody>
          <a:bodyPr/>
          <a:lstStyle/>
          <a:p>
            <a:fld id="{C553F370-94B6-4248-960D-7A82703B2CF3}" type="datetimeFigureOut">
              <a:rPr lang="en-US" smtClean="0"/>
              <a:t>2/26/2026</a:t>
            </a:fld>
            <a:endParaRPr lang="en-US"/>
          </a:p>
        </p:txBody>
      </p:sp>
      <p:sp>
        <p:nvSpPr>
          <p:cNvPr id="5" name="Footer Placeholder 4">
            <a:extLst>
              <a:ext uri="{FF2B5EF4-FFF2-40B4-BE49-F238E27FC236}">
                <a16:creationId xmlns:a16="http://schemas.microsoft.com/office/drawing/2014/main" id="{41D19CE3-E826-A8F8-D7A8-A299AFB2A5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F838A8-ED8C-EEE0-A0BE-DEA760FC713F}"/>
              </a:ext>
            </a:extLst>
          </p:cNvPr>
          <p:cNvSpPr>
            <a:spLocks noGrp="1"/>
          </p:cNvSpPr>
          <p:nvPr>
            <p:ph type="sldNum" sz="quarter" idx="12"/>
          </p:nvPr>
        </p:nvSpPr>
        <p:spPr/>
        <p:txBody>
          <a:bodyPr/>
          <a:lstStyle/>
          <a:p>
            <a:fld id="{BE640106-DA09-4354-AE8C-825BEBD9250C}" type="slidenum">
              <a:rPr lang="en-US" smtClean="0"/>
              <a:t>‹#›</a:t>
            </a:fld>
            <a:endParaRPr lang="en-US"/>
          </a:p>
        </p:txBody>
      </p:sp>
    </p:spTree>
    <p:extLst>
      <p:ext uri="{BB962C8B-B14F-4D97-AF65-F5344CB8AC3E}">
        <p14:creationId xmlns:p14="http://schemas.microsoft.com/office/powerpoint/2010/main" val="2079339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9CEE3-264F-CBF3-3A2D-18D4EE8EB7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BCF7FD-0C70-4FE2-E62D-DF86A9D7773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B8D6F3-A146-6509-EC47-A2CF5460AE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661161C-5B24-55CC-0D52-51A57CF017F9}"/>
              </a:ext>
            </a:extLst>
          </p:cNvPr>
          <p:cNvSpPr>
            <a:spLocks noGrp="1"/>
          </p:cNvSpPr>
          <p:nvPr>
            <p:ph type="dt" sz="half" idx="10"/>
          </p:nvPr>
        </p:nvSpPr>
        <p:spPr/>
        <p:txBody>
          <a:bodyPr/>
          <a:lstStyle/>
          <a:p>
            <a:fld id="{C553F370-94B6-4248-960D-7A82703B2CF3}" type="datetimeFigureOut">
              <a:rPr lang="en-US" smtClean="0"/>
              <a:t>2/26/2026</a:t>
            </a:fld>
            <a:endParaRPr lang="en-US"/>
          </a:p>
        </p:txBody>
      </p:sp>
      <p:sp>
        <p:nvSpPr>
          <p:cNvPr id="6" name="Footer Placeholder 5">
            <a:extLst>
              <a:ext uri="{FF2B5EF4-FFF2-40B4-BE49-F238E27FC236}">
                <a16:creationId xmlns:a16="http://schemas.microsoft.com/office/drawing/2014/main" id="{CDC6B5D7-4919-AE2B-AA10-7F625900B9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45BB3D-22FE-C5D6-F6E6-A9B95D6EDB4D}"/>
              </a:ext>
            </a:extLst>
          </p:cNvPr>
          <p:cNvSpPr>
            <a:spLocks noGrp="1"/>
          </p:cNvSpPr>
          <p:nvPr>
            <p:ph type="sldNum" sz="quarter" idx="12"/>
          </p:nvPr>
        </p:nvSpPr>
        <p:spPr/>
        <p:txBody>
          <a:bodyPr/>
          <a:lstStyle/>
          <a:p>
            <a:fld id="{BE640106-DA09-4354-AE8C-825BEBD9250C}" type="slidenum">
              <a:rPr lang="en-US" smtClean="0"/>
              <a:t>‹#›</a:t>
            </a:fld>
            <a:endParaRPr lang="en-US"/>
          </a:p>
        </p:txBody>
      </p:sp>
    </p:spTree>
    <p:extLst>
      <p:ext uri="{BB962C8B-B14F-4D97-AF65-F5344CB8AC3E}">
        <p14:creationId xmlns:p14="http://schemas.microsoft.com/office/powerpoint/2010/main" val="1515415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A5032-FB69-7BA9-BA65-A864922B248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C273182-A148-89BC-2AEF-D15AA0732612}"/>
              </a:ext>
            </a:extLst>
          </p:cNvPr>
          <p:cNvSpPr>
            <a:spLocks noGrp="1"/>
          </p:cNvSpPr>
          <p:nvPr>
            <p:ph type="dt" sz="half" idx="10"/>
          </p:nvPr>
        </p:nvSpPr>
        <p:spPr/>
        <p:txBody>
          <a:bodyPr/>
          <a:lstStyle/>
          <a:p>
            <a:fld id="{C553F370-94B6-4248-960D-7A82703B2CF3}" type="datetimeFigureOut">
              <a:rPr lang="en-US" smtClean="0"/>
              <a:t>2/26/2026</a:t>
            </a:fld>
            <a:endParaRPr lang="en-US"/>
          </a:p>
        </p:txBody>
      </p:sp>
      <p:sp>
        <p:nvSpPr>
          <p:cNvPr id="4" name="Footer Placeholder 3">
            <a:extLst>
              <a:ext uri="{FF2B5EF4-FFF2-40B4-BE49-F238E27FC236}">
                <a16:creationId xmlns:a16="http://schemas.microsoft.com/office/drawing/2014/main" id="{9F12DE93-50D1-01B0-F1E1-225E7CB229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2721C97-528E-ACFD-6F7A-C445AC1D5D9F}"/>
              </a:ext>
            </a:extLst>
          </p:cNvPr>
          <p:cNvSpPr>
            <a:spLocks noGrp="1"/>
          </p:cNvSpPr>
          <p:nvPr>
            <p:ph type="sldNum" sz="quarter" idx="12"/>
          </p:nvPr>
        </p:nvSpPr>
        <p:spPr/>
        <p:txBody>
          <a:bodyPr/>
          <a:lstStyle/>
          <a:p>
            <a:fld id="{BE640106-DA09-4354-AE8C-825BEBD9250C}" type="slidenum">
              <a:rPr lang="en-US" smtClean="0"/>
              <a:t>‹#›</a:t>
            </a:fld>
            <a:endParaRPr lang="en-US"/>
          </a:p>
        </p:txBody>
      </p:sp>
    </p:spTree>
    <p:extLst>
      <p:ext uri="{BB962C8B-B14F-4D97-AF65-F5344CB8AC3E}">
        <p14:creationId xmlns:p14="http://schemas.microsoft.com/office/powerpoint/2010/main" val="4765648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943FB9-C3CD-8076-B8BD-AAF1A8396A16}"/>
              </a:ext>
            </a:extLst>
          </p:cNvPr>
          <p:cNvSpPr>
            <a:spLocks noGrp="1"/>
          </p:cNvSpPr>
          <p:nvPr>
            <p:ph type="dt" sz="half" idx="10"/>
          </p:nvPr>
        </p:nvSpPr>
        <p:spPr/>
        <p:txBody>
          <a:bodyPr/>
          <a:lstStyle/>
          <a:p>
            <a:fld id="{C553F370-94B6-4248-960D-7A82703B2CF3}" type="datetimeFigureOut">
              <a:rPr lang="en-US" smtClean="0"/>
              <a:t>2/26/2026</a:t>
            </a:fld>
            <a:endParaRPr lang="en-US"/>
          </a:p>
        </p:txBody>
      </p:sp>
      <p:sp>
        <p:nvSpPr>
          <p:cNvPr id="3" name="Footer Placeholder 2">
            <a:extLst>
              <a:ext uri="{FF2B5EF4-FFF2-40B4-BE49-F238E27FC236}">
                <a16:creationId xmlns:a16="http://schemas.microsoft.com/office/drawing/2014/main" id="{E1C6D30F-D1C0-38D3-E711-D9010FB3F0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A20324-9AC4-5B85-22AB-05A4B3258007}"/>
              </a:ext>
            </a:extLst>
          </p:cNvPr>
          <p:cNvSpPr>
            <a:spLocks noGrp="1"/>
          </p:cNvSpPr>
          <p:nvPr>
            <p:ph type="sldNum" sz="quarter" idx="12"/>
          </p:nvPr>
        </p:nvSpPr>
        <p:spPr/>
        <p:txBody>
          <a:bodyPr/>
          <a:lstStyle/>
          <a:p>
            <a:fld id="{BE640106-DA09-4354-AE8C-825BEBD9250C}" type="slidenum">
              <a:rPr lang="en-US" smtClean="0"/>
              <a:t>‹#›</a:t>
            </a:fld>
            <a:endParaRPr lang="en-US"/>
          </a:p>
        </p:txBody>
      </p:sp>
    </p:spTree>
    <p:extLst>
      <p:ext uri="{BB962C8B-B14F-4D97-AF65-F5344CB8AC3E}">
        <p14:creationId xmlns:p14="http://schemas.microsoft.com/office/powerpoint/2010/main" val="6407088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0AF6E-761E-3D61-FF05-0BD0DE2B90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EFF9091-FF70-400E-917C-FB1B498EAB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4F52878-F4E8-670D-8220-39F4DAE58E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338799-4FD4-42B1-6125-C141B4A73159}"/>
              </a:ext>
            </a:extLst>
          </p:cNvPr>
          <p:cNvSpPr>
            <a:spLocks noGrp="1"/>
          </p:cNvSpPr>
          <p:nvPr>
            <p:ph type="dt" sz="half" idx="10"/>
          </p:nvPr>
        </p:nvSpPr>
        <p:spPr/>
        <p:txBody>
          <a:bodyPr/>
          <a:lstStyle/>
          <a:p>
            <a:fld id="{C553F370-94B6-4248-960D-7A82703B2CF3}" type="datetimeFigureOut">
              <a:rPr lang="en-US" smtClean="0"/>
              <a:t>2/26/2026</a:t>
            </a:fld>
            <a:endParaRPr lang="en-US"/>
          </a:p>
        </p:txBody>
      </p:sp>
      <p:sp>
        <p:nvSpPr>
          <p:cNvPr id="6" name="Footer Placeholder 5">
            <a:extLst>
              <a:ext uri="{FF2B5EF4-FFF2-40B4-BE49-F238E27FC236}">
                <a16:creationId xmlns:a16="http://schemas.microsoft.com/office/drawing/2014/main" id="{7253E6AB-C847-A749-1B33-3120976C45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593125F-B891-813A-0B07-AFF7D0DEB0CF}"/>
              </a:ext>
            </a:extLst>
          </p:cNvPr>
          <p:cNvSpPr>
            <a:spLocks noGrp="1"/>
          </p:cNvSpPr>
          <p:nvPr>
            <p:ph type="sldNum" sz="quarter" idx="12"/>
          </p:nvPr>
        </p:nvSpPr>
        <p:spPr/>
        <p:txBody>
          <a:bodyPr/>
          <a:lstStyle/>
          <a:p>
            <a:fld id="{BE640106-DA09-4354-AE8C-825BEBD9250C}" type="slidenum">
              <a:rPr lang="en-US" smtClean="0"/>
              <a:t>‹#›</a:t>
            </a:fld>
            <a:endParaRPr lang="en-US"/>
          </a:p>
        </p:txBody>
      </p:sp>
    </p:spTree>
    <p:extLst>
      <p:ext uri="{BB962C8B-B14F-4D97-AF65-F5344CB8AC3E}">
        <p14:creationId xmlns:p14="http://schemas.microsoft.com/office/powerpoint/2010/main" val="189896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5B275-A5BF-78C9-4EF7-910DFB99CC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784D8E1-2BDA-CD6C-0993-FA3B67A998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027B43D-12D5-3A27-C601-E795271497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C0B371-CC29-4204-CF83-5EFFB3755196}"/>
              </a:ext>
            </a:extLst>
          </p:cNvPr>
          <p:cNvSpPr>
            <a:spLocks noGrp="1"/>
          </p:cNvSpPr>
          <p:nvPr>
            <p:ph type="dt" sz="half" idx="10"/>
          </p:nvPr>
        </p:nvSpPr>
        <p:spPr/>
        <p:txBody>
          <a:bodyPr/>
          <a:lstStyle/>
          <a:p>
            <a:fld id="{C553F370-94B6-4248-960D-7A82703B2CF3}" type="datetimeFigureOut">
              <a:rPr lang="en-US" smtClean="0"/>
              <a:t>2/26/2026</a:t>
            </a:fld>
            <a:endParaRPr lang="en-US"/>
          </a:p>
        </p:txBody>
      </p:sp>
      <p:sp>
        <p:nvSpPr>
          <p:cNvPr id="6" name="Footer Placeholder 5">
            <a:extLst>
              <a:ext uri="{FF2B5EF4-FFF2-40B4-BE49-F238E27FC236}">
                <a16:creationId xmlns:a16="http://schemas.microsoft.com/office/drawing/2014/main" id="{BF6F9DA7-9B2D-5BCB-EB82-C9EDFB30DC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D9A8E6-0262-3E26-9C79-BCC4EA6719B9}"/>
              </a:ext>
            </a:extLst>
          </p:cNvPr>
          <p:cNvSpPr>
            <a:spLocks noGrp="1"/>
          </p:cNvSpPr>
          <p:nvPr>
            <p:ph type="sldNum" sz="quarter" idx="12"/>
          </p:nvPr>
        </p:nvSpPr>
        <p:spPr/>
        <p:txBody>
          <a:bodyPr/>
          <a:lstStyle/>
          <a:p>
            <a:fld id="{BE640106-DA09-4354-AE8C-825BEBD9250C}" type="slidenum">
              <a:rPr lang="en-US" smtClean="0"/>
              <a:t>‹#›</a:t>
            </a:fld>
            <a:endParaRPr lang="en-US"/>
          </a:p>
        </p:txBody>
      </p:sp>
    </p:spTree>
    <p:extLst>
      <p:ext uri="{BB962C8B-B14F-4D97-AF65-F5344CB8AC3E}">
        <p14:creationId xmlns:p14="http://schemas.microsoft.com/office/powerpoint/2010/main" val="42310514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image" Target="../media/image2.png"/><Relationship Id="rId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9.png"/><Relationship Id="rId4" Type="http://schemas.openxmlformats.org/officeDocument/2006/relationships/slideLayout" Target="../slideLayouts/slideLayout14.xml"/><Relationship Id="rId9"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8" name="Picture 7" descr="A group of balloons in the sky&#10;&#10;AI-generated content may be incorrect.">
            <a:extLst>
              <a:ext uri="{FF2B5EF4-FFF2-40B4-BE49-F238E27FC236}">
                <a16:creationId xmlns:a16="http://schemas.microsoft.com/office/drawing/2014/main" id="{AE646284-B1AE-A100-F86B-E242EFFCF950}"/>
              </a:ext>
            </a:extLst>
          </p:cNvPr>
          <p:cNvPicPr>
            <a:picLocks noGrp="1" noRot="1" noChangeAspect="1" noMove="1" noResize="1" noEditPoints="1" noAdjustHandles="1" noChangeArrowheads="1" noChangeShapeType="1" noCrop="1"/>
          </p:cNvPicPr>
          <p:nvPr userDrawn="1"/>
        </p:nvPicPr>
        <p:blipFill>
          <a:blip r:embed="rId6">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Placeholder 1">
            <a:extLst>
              <a:ext uri="{FF2B5EF4-FFF2-40B4-BE49-F238E27FC236}">
                <a16:creationId xmlns:a16="http://schemas.microsoft.com/office/drawing/2014/main" id="{34D809A9-8A6B-A4C2-1A5F-72BFEC966B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05A5C3C-8545-7227-401F-F673591D31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2989FE-63BE-9B8B-648B-EB7022277D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F7EEE86-4367-47BC-ACD6-271C350E53FC}" type="datetimeFigureOut">
              <a:rPr lang="en-US" smtClean="0"/>
              <a:t>2/26/2026</a:t>
            </a:fld>
            <a:endParaRPr lang="en-US"/>
          </a:p>
        </p:txBody>
      </p:sp>
      <p:sp>
        <p:nvSpPr>
          <p:cNvPr id="5" name="Footer Placeholder 4">
            <a:extLst>
              <a:ext uri="{FF2B5EF4-FFF2-40B4-BE49-F238E27FC236}">
                <a16:creationId xmlns:a16="http://schemas.microsoft.com/office/drawing/2014/main" id="{B30296AF-FC5A-7A93-4185-AE2A6E2C12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BF2554C-FE7E-3973-51E3-58302F1675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7A34C09-E6A8-4AFC-B47F-4E19DAAF121C}" type="slidenum">
              <a:rPr lang="en-US" smtClean="0"/>
              <a:t>‹#›</a:t>
            </a:fld>
            <a:endParaRPr lang="en-US"/>
          </a:p>
        </p:txBody>
      </p:sp>
    </p:spTree>
    <p:extLst>
      <p:ext uri="{BB962C8B-B14F-4D97-AF65-F5344CB8AC3E}">
        <p14:creationId xmlns:p14="http://schemas.microsoft.com/office/powerpoint/2010/main" val="4004731606"/>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3" name="Picture 12" descr="A blue and orange background&#10;&#10;AI-generated content may be incorrect.">
            <a:extLst>
              <a:ext uri="{FF2B5EF4-FFF2-40B4-BE49-F238E27FC236}">
                <a16:creationId xmlns:a16="http://schemas.microsoft.com/office/drawing/2014/main" id="{1872BFB8-41F1-A48E-2798-1BB6A64854C1}"/>
              </a:ext>
            </a:extLst>
          </p:cNvPr>
          <p:cNvPicPr>
            <a:picLocks noGrp="1" noRot="1" noChangeAspect="1" noMove="1" noResize="1" noEditPoints="1" noAdjustHandles="1" noChangeArrowheads="1" noChangeShapeType="1" noCrop="1"/>
          </p:cNvPicPr>
          <p:nvPr userDrawn="1"/>
        </p:nvPicPr>
        <p:blipFill>
          <a:blip r:embed="rId5">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Placeholder 1">
            <a:extLst>
              <a:ext uri="{FF2B5EF4-FFF2-40B4-BE49-F238E27FC236}">
                <a16:creationId xmlns:a16="http://schemas.microsoft.com/office/drawing/2014/main" id="{8C9BE4F2-3EE5-BE4D-8F64-083A814327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058BE65-B6D7-3077-F8B4-873BF4AEC9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3287AE-6D77-9280-1526-C2BAAE5C6C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45E6281-5E8F-47AA-BF64-9491E4C98D3D}" type="datetimeFigureOut">
              <a:rPr lang="en-US" smtClean="0"/>
              <a:t>2/26/2026</a:t>
            </a:fld>
            <a:endParaRPr lang="en-US"/>
          </a:p>
        </p:txBody>
      </p:sp>
      <p:sp>
        <p:nvSpPr>
          <p:cNvPr id="5" name="Footer Placeholder 4">
            <a:extLst>
              <a:ext uri="{FF2B5EF4-FFF2-40B4-BE49-F238E27FC236}">
                <a16:creationId xmlns:a16="http://schemas.microsoft.com/office/drawing/2014/main" id="{71AC5578-0D8D-1B91-E1CB-141FE2BC75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E47D6E3-C9FC-EF12-541F-962F312D08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35AF2AB-9647-4B3A-A3D3-0B30382ED284}" type="slidenum">
              <a:rPr lang="en-US" smtClean="0"/>
              <a:t>‹#›</a:t>
            </a:fld>
            <a:endParaRPr lang="en-US"/>
          </a:p>
        </p:txBody>
      </p:sp>
    </p:spTree>
    <p:extLst>
      <p:ext uri="{BB962C8B-B14F-4D97-AF65-F5344CB8AC3E}">
        <p14:creationId xmlns:p14="http://schemas.microsoft.com/office/powerpoint/2010/main" val="934041862"/>
      </p:ext>
    </p:extLst>
  </p:cSld>
  <p:clrMap bg1="lt1" tx1="dk1" bg2="lt2" tx2="dk2" accent1="accent1" accent2="accent2" accent3="accent3" accent4="accent4" accent5="accent5" accent6="accent6" hlink="hlink" folHlink="folHlink"/>
  <p:sldLayoutIdLst>
    <p:sldLayoutId id="2147483660" r:id="rId1"/>
    <p:sldLayoutId id="214748366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Picture 10" descr="A group of balloons in the sky&#10;&#10;AI-generated content may be incorrect.">
            <a:extLst>
              <a:ext uri="{FF2B5EF4-FFF2-40B4-BE49-F238E27FC236}">
                <a16:creationId xmlns:a16="http://schemas.microsoft.com/office/drawing/2014/main" id="{A18BB8B4-4F67-66F8-8D11-61BF241D1B2C}"/>
              </a:ext>
            </a:extLst>
          </p:cNvPr>
          <p:cNvPicPr>
            <a:picLocks noGrp="1" noRot="1" noChangeAspect="1" noMove="1" noResize="1" noEditPoints="1" noAdjustHandles="1" noChangeArrowheads="1" noChangeShapeType="1" noCrop="1"/>
          </p:cNvPicPr>
          <p:nvPr userDrawn="1"/>
        </p:nvPicPr>
        <p:blipFill>
          <a:blip r:embed="rId5">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Placeholder 1">
            <a:extLst>
              <a:ext uri="{FF2B5EF4-FFF2-40B4-BE49-F238E27FC236}">
                <a16:creationId xmlns:a16="http://schemas.microsoft.com/office/drawing/2014/main" id="{24E4407D-AF1B-4813-0344-8BD817E598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A77EDF8-9FDD-8F7E-41CC-2AD76D7C2E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13606A-3AF9-EE9F-ED0D-5B7AF83452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BFF172-563F-41BA-9967-B165C8CDB4DC}" type="datetimeFigureOut">
              <a:rPr lang="en-US" smtClean="0"/>
              <a:t>2/26/2026</a:t>
            </a:fld>
            <a:endParaRPr lang="en-US"/>
          </a:p>
        </p:txBody>
      </p:sp>
      <p:sp>
        <p:nvSpPr>
          <p:cNvPr id="5" name="Footer Placeholder 4">
            <a:extLst>
              <a:ext uri="{FF2B5EF4-FFF2-40B4-BE49-F238E27FC236}">
                <a16:creationId xmlns:a16="http://schemas.microsoft.com/office/drawing/2014/main" id="{2F981785-29F7-D4E8-D192-95F94F5992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9139685-C1A2-BF50-AE3F-63D80300CC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66D0B8-7253-4386-B887-791A57BEA8D6}" type="slidenum">
              <a:rPr lang="en-US" smtClean="0"/>
              <a:t>‹#›</a:t>
            </a:fld>
            <a:endParaRPr lang="en-US"/>
          </a:p>
        </p:txBody>
      </p:sp>
    </p:spTree>
    <p:extLst>
      <p:ext uri="{BB962C8B-B14F-4D97-AF65-F5344CB8AC3E}">
        <p14:creationId xmlns:p14="http://schemas.microsoft.com/office/powerpoint/2010/main" val="2046691281"/>
      </p:ext>
    </p:extLst>
  </p:cSld>
  <p:clrMap bg1="lt1" tx1="dk1" bg2="lt2" tx2="dk2" accent1="accent1" accent2="accent2" accent3="accent3" accent4="accent4" accent5="accent5" accent6="accent6" hlink="hlink" folHlink="folHlink"/>
  <p:sldLayoutIdLst>
    <p:sldLayoutId id="2147483668" r:id="rId1"/>
    <p:sldLayoutId id="214748367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1" name="Picture 10" descr="A white background with black and white clouds&#10;&#10;AI-generated content may be incorrect.">
            <a:extLst>
              <a:ext uri="{FF2B5EF4-FFF2-40B4-BE49-F238E27FC236}">
                <a16:creationId xmlns:a16="http://schemas.microsoft.com/office/drawing/2014/main" id="{145C990F-6FF0-B7EA-1D0A-B20EDBD2C85A}"/>
              </a:ext>
            </a:extLst>
          </p:cNvPr>
          <p:cNvPicPr>
            <a:picLocks noGrp="1" noRot="1" noChangeAspect="1" noMove="1" noResize="1" noEditPoints="1" noAdjustHandles="1" noChangeArrowheads="1" noChangeShapeType="1" noCrop="1"/>
          </p:cNvPicPr>
          <p:nvPr userDrawn="1"/>
        </p:nvPicPr>
        <p:blipFill>
          <a:blip r:embed="rId6">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Placeholder 1">
            <a:extLst>
              <a:ext uri="{FF2B5EF4-FFF2-40B4-BE49-F238E27FC236}">
                <a16:creationId xmlns:a16="http://schemas.microsoft.com/office/drawing/2014/main" id="{FEC9EFD9-559E-CE67-7BD0-8772C5B973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FF5D6B6-4A1C-4096-BB85-160F7E6D3F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170273-DD75-9930-A1DA-8F4957C8D2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66C05B5-7306-468E-BF72-930FA498B161}" type="datetimeFigureOut">
              <a:rPr lang="en-US" smtClean="0"/>
              <a:t>2/26/2026</a:t>
            </a:fld>
            <a:endParaRPr lang="en-US"/>
          </a:p>
        </p:txBody>
      </p:sp>
      <p:sp>
        <p:nvSpPr>
          <p:cNvPr id="5" name="Footer Placeholder 4">
            <a:extLst>
              <a:ext uri="{FF2B5EF4-FFF2-40B4-BE49-F238E27FC236}">
                <a16:creationId xmlns:a16="http://schemas.microsoft.com/office/drawing/2014/main" id="{864FCF93-F86E-4EDF-C032-4790500A0A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93D6110-1CD5-3324-FE00-36E7EAE6B0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B4DAFF4-6EF1-49C3-86C2-1DE95564C0D2}" type="slidenum">
              <a:rPr lang="en-US" smtClean="0"/>
              <a:t>‹#›</a:t>
            </a:fld>
            <a:endParaRPr lang="en-US"/>
          </a:p>
        </p:txBody>
      </p:sp>
    </p:spTree>
    <p:extLst>
      <p:ext uri="{BB962C8B-B14F-4D97-AF65-F5344CB8AC3E}">
        <p14:creationId xmlns:p14="http://schemas.microsoft.com/office/powerpoint/2010/main" val="1091379691"/>
      </p:ext>
    </p:extLst>
  </p:cSld>
  <p:clrMap bg1="lt1" tx1="dk1" bg2="lt2" tx2="dk2" accent1="accent1" accent2="accent2" accent3="accent3" accent4="accent4" accent5="accent5" accent6="accent6" hlink="hlink" folHlink="folHlink"/>
  <p:sldLayoutIdLst>
    <p:sldLayoutId id="2147483677" r:id="rId1"/>
    <p:sldLayoutId id="2147483679" r:id="rId2"/>
    <p:sldLayoutId id="214748368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pic>
        <p:nvPicPr>
          <p:cNvPr id="11" name="Picture 10" descr="A white background with a yellow line&#10;&#10;AI-generated content may be incorrect.">
            <a:extLst>
              <a:ext uri="{FF2B5EF4-FFF2-40B4-BE49-F238E27FC236}">
                <a16:creationId xmlns:a16="http://schemas.microsoft.com/office/drawing/2014/main" id="{F1201406-9008-EE56-C271-86081C2C485E}"/>
              </a:ext>
            </a:extLst>
          </p:cNvPr>
          <p:cNvPicPr>
            <a:picLocks noGrp="1" noRot="1" noChangeAspect="1" noMove="1" noResize="1" noEditPoints="1" noAdjustHandles="1" noChangeArrowheads="1" noChangeShapeType="1" noCrop="1"/>
          </p:cNvPicPr>
          <p:nvPr userDrawn="1"/>
        </p:nvPicPr>
        <p:blipFill>
          <a:blip r:embed="rId10">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Placeholder 1">
            <a:extLst>
              <a:ext uri="{FF2B5EF4-FFF2-40B4-BE49-F238E27FC236}">
                <a16:creationId xmlns:a16="http://schemas.microsoft.com/office/drawing/2014/main" id="{85A4603B-5120-79BE-D6DC-BEDBF43B22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FC3AAD7-1BE0-0F98-CC82-70455874E5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5C6A25-8986-58E7-7180-5C0B4801A8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553F370-94B6-4248-960D-7A82703B2CF3}" type="datetimeFigureOut">
              <a:rPr lang="en-US" smtClean="0"/>
              <a:t>2/26/2026</a:t>
            </a:fld>
            <a:endParaRPr lang="en-US"/>
          </a:p>
        </p:txBody>
      </p:sp>
      <p:sp>
        <p:nvSpPr>
          <p:cNvPr id="5" name="Footer Placeholder 4">
            <a:extLst>
              <a:ext uri="{FF2B5EF4-FFF2-40B4-BE49-F238E27FC236}">
                <a16:creationId xmlns:a16="http://schemas.microsoft.com/office/drawing/2014/main" id="{7179BA52-735B-1599-F1F2-8EEDB2B8E1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F549394-6D87-3984-32BD-5818383261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E640106-DA09-4354-AE8C-825BEBD9250C}" type="slidenum">
              <a:rPr lang="en-US" smtClean="0"/>
              <a:t>‹#›</a:t>
            </a:fld>
            <a:endParaRPr lang="en-US"/>
          </a:p>
        </p:txBody>
      </p:sp>
    </p:spTree>
    <p:extLst>
      <p:ext uri="{BB962C8B-B14F-4D97-AF65-F5344CB8AC3E}">
        <p14:creationId xmlns:p14="http://schemas.microsoft.com/office/powerpoint/2010/main" val="1488546789"/>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7" r:id="rId3"/>
    <p:sldLayoutId id="2147483689" r:id="rId4"/>
    <p:sldLayoutId id="2147483690" r:id="rId5"/>
    <p:sldLayoutId id="2147483691" r:id="rId6"/>
    <p:sldLayoutId id="2147483692"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tinyurl.com/ORShistory"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www.bls.gov/ors/data.ht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29222-ABD8-6738-AE23-838F3A926060}"/>
              </a:ext>
            </a:extLst>
          </p:cNvPr>
          <p:cNvSpPr>
            <a:spLocks noGrp="1"/>
          </p:cNvSpPr>
          <p:nvPr>
            <p:ph type="ctrTitle"/>
          </p:nvPr>
        </p:nvSpPr>
        <p:spPr/>
        <p:txBody>
          <a:bodyPr>
            <a:normAutofit fontScale="90000"/>
          </a:bodyPr>
          <a:lstStyle/>
          <a:p>
            <a:r>
              <a:rPr lang="en-US" dirty="0"/>
              <a:t>Using the ORS as a sword and shield in disability hearings.</a:t>
            </a:r>
          </a:p>
        </p:txBody>
      </p:sp>
      <p:sp>
        <p:nvSpPr>
          <p:cNvPr id="3" name="Subtitle 2">
            <a:extLst>
              <a:ext uri="{FF2B5EF4-FFF2-40B4-BE49-F238E27FC236}">
                <a16:creationId xmlns:a16="http://schemas.microsoft.com/office/drawing/2014/main" id="{2642EEF7-B549-44B7-3379-4D66F5848977}"/>
              </a:ext>
            </a:extLst>
          </p:cNvPr>
          <p:cNvSpPr>
            <a:spLocks noGrp="1"/>
          </p:cNvSpPr>
          <p:nvPr>
            <p:ph type="subTitle" idx="1"/>
          </p:nvPr>
        </p:nvSpPr>
        <p:spPr/>
        <p:txBody>
          <a:bodyPr/>
          <a:lstStyle/>
          <a:p>
            <a:r>
              <a:rPr lang="en-US" dirty="0"/>
              <a:t>Presented by Carol Avard, Craig Polhemus, and Douglas Mohney</a:t>
            </a:r>
          </a:p>
        </p:txBody>
      </p:sp>
    </p:spTree>
    <p:extLst>
      <p:ext uri="{BB962C8B-B14F-4D97-AF65-F5344CB8AC3E}">
        <p14:creationId xmlns:p14="http://schemas.microsoft.com/office/powerpoint/2010/main" val="3876286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151F5-CF3A-6C25-DDC1-ED3D4D122A70}"/>
              </a:ext>
            </a:extLst>
          </p:cNvPr>
          <p:cNvSpPr>
            <a:spLocks noGrp="1"/>
          </p:cNvSpPr>
          <p:nvPr>
            <p:ph type="title"/>
          </p:nvPr>
        </p:nvSpPr>
        <p:spPr/>
        <p:txBody>
          <a:bodyPr>
            <a:normAutofit fontScale="90000"/>
          </a:bodyPr>
          <a:lstStyle/>
          <a:p>
            <a:r>
              <a:rPr lang="en-US" dirty="0"/>
              <a:t>History of the ORS </a:t>
            </a:r>
          </a:p>
        </p:txBody>
      </p:sp>
      <p:sp>
        <p:nvSpPr>
          <p:cNvPr id="3" name="Content Placeholder 2">
            <a:extLst>
              <a:ext uri="{FF2B5EF4-FFF2-40B4-BE49-F238E27FC236}">
                <a16:creationId xmlns:a16="http://schemas.microsoft.com/office/drawing/2014/main" id="{F4769930-38C5-9AA8-1F70-DF6AEA3085A9}"/>
              </a:ext>
            </a:extLst>
          </p:cNvPr>
          <p:cNvSpPr>
            <a:spLocks noGrp="1"/>
          </p:cNvSpPr>
          <p:nvPr>
            <p:ph idx="1"/>
          </p:nvPr>
        </p:nvSpPr>
        <p:spPr/>
        <p:txBody>
          <a:bodyPr/>
          <a:lstStyle/>
          <a:p>
            <a:r>
              <a:rPr lang="en-US" b="1" u="sng" dirty="0">
                <a:hlinkClick r:id="rId2"/>
              </a:rPr>
              <a:t>https://tinyurl.com/ORShistory</a:t>
            </a:r>
            <a:endParaRPr lang="en-US" b="1" u="sng" dirty="0"/>
          </a:p>
          <a:p>
            <a:r>
              <a:rPr lang="en-US" b="1" dirty="0"/>
              <a:t>Dictionary of Occupational Titles (DOT) developed in 1938</a:t>
            </a:r>
          </a:p>
          <a:p>
            <a:r>
              <a:rPr lang="en-US" b="1" dirty="0"/>
              <a:t>DOT last full update in late 1970s and partial update in 1991</a:t>
            </a:r>
          </a:p>
          <a:p>
            <a:r>
              <a:rPr lang="en-US" b="1" dirty="0"/>
              <a:t>SSA decided to replace DOT with a new Occupational Information system (OIS)</a:t>
            </a:r>
          </a:p>
          <a:p>
            <a:r>
              <a:rPr lang="en-US" b="1" dirty="0"/>
              <a:t>Occupational Requirements Survey (ORS) was “spawned”</a:t>
            </a:r>
          </a:p>
        </p:txBody>
      </p:sp>
    </p:spTree>
    <p:extLst>
      <p:ext uri="{BB962C8B-B14F-4D97-AF65-F5344CB8AC3E}">
        <p14:creationId xmlns:p14="http://schemas.microsoft.com/office/powerpoint/2010/main" val="173807069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BD01C-A659-4FA4-8E5D-CC74E436BA85}"/>
              </a:ext>
            </a:extLst>
          </p:cNvPr>
          <p:cNvSpPr>
            <a:spLocks noGrp="1"/>
          </p:cNvSpPr>
          <p:nvPr>
            <p:ph type="title"/>
          </p:nvPr>
        </p:nvSpPr>
        <p:spPr/>
        <p:txBody>
          <a:bodyPr/>
          <a:lstStyle/>
          <a:p>
            <a:r>
              <a:rPr lang="en-US" dirty="0"/>
              <a:t>ORS IS BORN</a:t>
            </a:r>
          </a:p>
        </p:txBody>
      </p:sp>
      <p:sp>
        <p:nvSpPr>
          <p:cNvPr id="3" name="Content Placeholder 2">
            <a:extLst>
              <a:ext uri="{FF2B5EF4-FFF2-40B4-BE49-F238E27FC236}">
                <a16:creationId xmlns:a16="http://schemas.microsoft.com/office/drawing/2014/main" id="{B013AC48-32CF-A882-36EF-9E21C75A91E9}"/>
              </a:ext>
            </a:extLst>
          </p:cNvPr>
          <p:cNvSpPr>
            <a:spLocks noGrp="1"/>
          </p:cNvSpPr>
          <p:nvPr>
            <p:ph idx="1"/>
          </p:nvPr>
        </p:nvSpPr>
        <p:spPr/>
        <p:txBody>
          <a:bodyPr>
            <a:normAutofit fontScale="92500" lnSpcReduction="10000"/>
          </a:bodyPr>
          <a:lstStyle/>
          <a:p>
            <a:r>
              <a:rPr lang="en-US" dirty="0"/>
              <a:t>July of 2012 SSA and Department of Labor agree to create a new system to collect occupational data for use in disability process.</a:t>
            </a:r>
          </a:p>
          <a:p>
            <a:r>
              <a:rPr lang="en-US" dirty="0"/>
              <a:t>BLS uses National Compensation Survey’s (NCS) infrastructure to create the ORS</a:t>
            </a:r>
          </a:p>
          <a:p>
            <a:r>
              <a:rPr lang="en-US" dirty="0"/>
              <a:t>BLS collects first “wave” of data from 2015-2018 using 2010 O*NET/SOC</a:t>
            </a:r>
          </a:p>
          <a:p>
            <a:r>
              <a:rPr lang="en-US" dirty="0"/>
              <a:t>BLS collects second “wave” of data from 2019-2023 uses SOC codes and adds mental cognitive data not in DOT</a:t>
            </a:r>
          </a:p>
          <a:p>
            <a:r>
              <a:rPr lang="en-US" dirty="0"/>
              <a:t>Data currently being collected for “wave” 3 and will cover 2024-2031</a:t>
            </a:r>
          </a:p>
        </p:txBody>
      </p:sp>
    </p:spTree>
    <p:extLst>
      <p:ext uri="{BB962C8B-B14F-4D97-AF65-F5344CB8AC3E}">
        <p14:creationId xmlns:p14="http://schemas.microsoft.com/office/powerpoint/2010/main" val="14126292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4A705-3758-0FA9-7D55-EABAB4322914}"/>
              </a:ext>
            </a:extLst>
          </p:cNvPr>
          <p:cNvSpPr>
            <a:spLocks noGrp="1"/>
          </p:cNvSpPr>
          <p:nvPr>
            <p:ph type="title"/>
          </p:nvPr>
        </p:nvSpPr>
        <p:spPr/>
        <p:txBody>
          <a:bodyPr/>
          <a:lstStyle/>
          <a:p>
            <a:r>
              <a:rPr lang="en-US" dirty="0"/>
              <a:t>OIS hoped to transition from DOT with minimal change</a:t>
            </a:r>
          </a:p>
        </p:txBody>
      </p:sp>
      <p:sp>
        <p:nvSpPr>
          <p:cNvPr id="3" name="Content Placeholder 2">
            <a:extLst>
              <a:ext uri="{FF2B5EF4-FFF2-40B4-BE49-F238E27FC236}">
                <a16:creationId xmlns:a16="http://schemas.microsoft.com/office/drawing/2014/main" id="{644CD00F-F12A-574B-4196-671BD357D494}"/>
              </a:ext>
            </a:extLst>
          </p:cNvPr>
          <p:cNvSpPr>
            <a:spLocks noGrp="1"/>
          </p:cNvSpPr>
          <p:nvPr>
            <p:ph idx="1"/>
          </p:nvPr>
        </p:nvSpPr>
        <p:spPr/>
        <p:txBody>
          <a:bodyPr>
            <a:normAutofit fontScale="92500"/>
          </a:bodyPr>
          <a:lstStyle/>
          <a:p>
            <a:r>
              <a:rPr lang="en-US" dirty="0"/>
              <a:t>Change was not manageable under current policy.</a:t>
            </a:r>
          </a:p>
          <a:p>
            <a:r>
              <a:rPr lang="en-US" dirty="0"/>
              <a:t>SSA determined much larger changes would be needed for adjudicators to use new OIS:</a:t>
            </a:r>
          </a:p>
          <a:p>
            <a:pPr marL="971550" indent="-514350">
              <a:buFont typeface="+mj-lt"/>
              <a:buAutoNum type="arabicPeriod"/>
            </a:pPr>
            <a:r>
              <a:rPr lang="en-US" dirty="0"/>
              <a:t>ORS wave 2, 5 years of data from BLS (resulted in the 2023 Wave)</a:t>
            </a:r>
          </a:p>
          <a:p>
            <a:pPr marL="971550" indent="-514350">
              <a:buFont typeface="+mj-lt"/>
              <a:buAutoNum type="arabicPeriod"/>
            </a:pPr>
            <a:r>
              <a:rPr lang="en-US" dirty="0"/>
              <a:t>Completion of the Vocational Information Tool (VIT) which combines ORS data with other “reliable” occupational information</a:t>
            </a:r>
          </a:p>
          <a:p>
            <a:pPr marL="971550" indent="-514350">
              <a:buFont typeface="+mj-lt"/>
              <a:buAutoNum type="arabicPeriod"/>
            </a:pPr>
            <a:r>
              <a:rPr lang="en-US" dirty="0"/>
              <a:t>Will need new regulations and revised sub-regulatory guidance</a:t>
            </a:r>
          </a:p>
        </p:txBody>
      </p:sp>
    </p:spTree>
    <p:extLst>
      <p:ext uri="{BB962C8B-B14F-4D97-AF65-F5344CB8AC3E}">
        <p14:creationId xmlns:p14="http://schemas.microsoft.com/office/powerpoint/2010/main" val="21053372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A3489-1129-3C57-1D2F-3FB15CF1179E}"/>
              </a:ext>
            </a:extLst>
          </p:cNvPr>
          <p:cNvSpPr>
            <a:spLocks noGrp="1"/>
          </p:cNvSpPr>
          <p:nvPr>
            <p:ph type="title"/>
          </p:nvPr>
        </p:nvSpPr>
        <p:spPr/>
        <p:txBody>
          <a:bodyPr/>
          <a:lstStyle/>
          <a:p>
            <a:r>
              <a:rPr lang="en-US" dirty="0"/>
              <a:t>Key Components of the ORS</a:t>
            </a:r>
          </a:p>
        </p:txBody>
      </p:sp>
      <p:sp>
        <p:nvSpPr>
          <p:cNvPr id="3" name="Content Placeholder 2">
            <a:extLst>
              <a:ext uri="{FF2B5EF4-FFF2-40B4-BE49-F238E27FC236}">
                <a16:creationId xmlns:a16="http://schemas.microsoft.com/office/drawing/2014/main" id="{EDF72026-D431-E7C8-0E6A-AD8B91897C36}"/>
              </a:ext>
            </a:extLst>
          </p:cNvPr>
          <p:cNvSpPr>
            <a:spLocks noGrp="1"/>
          </p:cNvSpPr>
          <p:nvPr>
            <p:ph idx="1"/>
          </p:nvPr>
        </p:nvSpPr>
        <p:spPr/>
        <p:txBody>
          <a:bodyPr/>
          <a:lstStyle/>
          <a:p>
            <a:r>
              <a:rPr lang="en-US" dirty="0"/>
              <a:t>ORS used sample of 27,100 establishments</a:t>
            </a:r>
          </a:p>
          <a:p>
            <a:r>
              <a:rPr lang="en-US" dirty="0"/>
              <a:t>10,700 private industries</a:t>
            </a:r>
          </a:p>
          <a:p>
            <a:r>
              <a:rPr lang="en-US" dirty="0"/>
              <a:t>2,200 state and local government establishments</a:t>
            </a:r>
          </a:p>
          <a:p>
            <a:r>
              <a:rPr lang="en-US" dirty="0"/>
              <a:t>Total of 50,600 occupational observations</a:t>
            </a:r>
          </a:p>
          <a:p>
            <a:r>
              <a:rPr lang="en-US" dirty="0"/>
              <a:t>2025 estimates from 148,672,800 civilian workers</a:t>
            </a:r>
          </a:p>
          <a:p>
            <a:r>
              <a:rPr lang="en-US" dirty="0"/>
              <a:t>COMPARE THE DOT WHICH HAS 12,000 OCCUPATIONS</a:t>
            </a:r>
          </a:p>
        </p:txBody>
      </p:sp>
    </p:spTree>
    <p:extLst>
      <p:ext uri="{BB962C8B-B14F-4D97-AF65-F5344CB8AC3E}">
        <p14:creationId xmlns:p14="http://schemas.microsoft.com/office/powerpoint/2010/main" val="194930889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C946AC-C1ED-DBCB-FD97-0C29A4475C1F}"/>
              </a:ext>
            </a:extLst>
          </p:cNvPr>
          <p:cNvSpPr>
            <a:spLocks noGrp="1"/>
          </p:cNvSpPr>
          <p:nvPr>
            <p:ph type="title"/>
          </p:nvPr>
        </p:nvSpPr>
        <p:spPr/>
        <p:txBody>
          <a:bodyPr/>
          <a:lstStyle/>
          <a:p>
            <a:r>
              <a:rPr lang="en-US" dirty="0"/>
              <a:t>Data now included in ORS</a:t>
            </a:r>
          </a:p>
        </p:txBody>
      </p:sp>
      <p:sp>
        <p:nvSpPr>
          <p:cNvPr id="6" name="Content Placeholder 5">
            <a:extLst>
              <a:ext uri="{FF2B5EF4-FFF2-40B4-BE49-F238E27FC236}">
                <a16:creationId xmlns:a16="http://schemas.microsoft.com/office/drawing/2014/main" id="{8D4CD600-916F-215A-568C-4CEF83F11566}"/>
              </a:ext>
            </a:extLst>
          </p:cNvPr>
          <p:cNvSpPr>
            <a:spLocks noGrp="1"/>
          </p:cNvSpPr>
          <p:nvPr>
            <p:ph idx="1"/>
          </p:nvPr>
        </p:nvSpPr>
        <p:spPr/>
        <p:txBody>
          <a:bodyPr>
            <a:normAutofit fontScale="92500" lnSpcReduction="20000"/>
          </a:bodyPr>
          <a:lstStyle/>
          <a:p>
            <a:r>
              <a:rPr lang="en-US" dirty="0"/>
              <a:t>Light work goes to 25 </a:t>
            </a:r>
            <a:r>
              <a:rPr lang="en-US" dirty="0" err="1"/>
              <a:t>lbs</a:t>
            </a:r>
            <a:r>
              <a:rPr lang="en-US" dirty="0"/>
              <a:t> (not 20 </a:t>
            </a:r>
            <a:r>
              <a:rPr lang="en-US" dirty="0" err="1"/>
              <a:t>lbs</a:t>
            </a:r>
            <a:r>
              <a:rPr lang="en-US" dirty="0"/>
              <a:t>)</a:t>
            </a:r>
          </a:p>
          <a:p>
            <a:r>
              <a:rPr lang="en-US" dirty="0"/>
              <a:t>Seldom is added (defined as 2%)</a:t>
            </a:r>
          </a:p>
          <a:p>
            <a:r>
              <a:rPr lang="en-US" dirty="0"/>
              <a:t>Push &amp; Pull – data for each hand and each foot</a:t>
            </a:r>
          </a:p>
          <a:p>
            <a:r>
              <a:rPr lang="en-US" dirty="0"/>
              <a:t>Keyboarding added, Noise including protective equipment</a:t>
            </a:r>
          </a:p>
          <a:p>
            <a:r>
              <a:rPr lang="en-US" dirty="0"/>
              <a:t>Low posture includes stoop, kneel, crouch</a:t>
            </a:r>
          </a:p>
          <a:p>
            <a:r>
              <a:rPr lang="en-US" dirty="0"/>
              <a:t>Reaching overhead includes each arm and hand</a:t>
            </a:r>
          </a:p>
          <a:p>
            <a:r>
              <a:rPr lang="en-US" dirty="0"/>
              <a:t>Literacy included (English)</a:t>
            </a:r>
          </a:p>
          <a:p>
            <a:r>
              <a:rPr lang="en-US" dirty="0"/>
              <a:t>Mental Cognitive (2</a:t>
            </a:r>
            <a:r>
              <a:rPr lang="en-US" baseline="30000" dirty="0"/>
              <a:t>nd</a:t>
            </a:r>
            <a:r>
              <a:rPr lang="en-US" dirty="0"/>
              <a:t> wave includes adaptability, decision making, contacts, pace of work and control of pace, supervision)</a:t>
            </a:r>
          </a:p>
          <a:p>
            <a:endParaRPr lang="en-US" dirty="0"/>
          </a:p>
        </p:txBody>
      </p:sp>
    </p:spTree>
    <p:extLst>
      <p:ext uri="{BB962C8B-B14F-4D97-AF65-F5344CB8AC3E}">
        <p14:creationId xmlns:p14="http://schemas.microsoft.com/office/powerpoint/2010/main" val="68440394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3D7FB5B-2F3A-FC45-4D4B-85FEA0CBE61D}"/>
              </a:ext>
            </a:extLst>
          </p:cNvPr>
          <p:cNvSpPr>
            <a:spLocks noGrp="1"/>
          </p:cNvSpPr>
          <p:nvPr>
            <p:ph type="title"/>
          </p:nvPr>
        </p:nvSpPr>
        <p:spPr/>
        <p:txBody>
          <a:bodyPr/>
          <a:lstStyle/>
          <a:p>
            <a:r>
              <a:rPr lang="en-US" dirty="0"/>
              <a:t>Data not included in ORS</a:t>
            </a:r>
          </a:p>
        </p:txBody>
      </p:sp>
      <p:sp>
        <p:nvSpPr>
          <p:cNvPr id="6" name="Content Placeholder 5">
            <a:extLst>
              <a:ext uri="{FF2B5EF4-FFF2-40B4-BE49-F238E27FC236}">
                <a16:creationId xmlns:a16="http://schemas.microsoft.com/office/drawing/2014/main" id="{1BD93744-9B8A-D259-2820-E469F50F1823}"/>
              </a:ext>
            </a:extLst>
          </p:cNvPr>
          <p:cNvSpPr>
            <a:spLocks noGrp="1"/>
          </p:cNvSpPr>
          <p:nvPr>
            <p:ph idx="1"/>
          </p:nvPr>
        </p:nvSpPr>
        <p:spPr/>
        <p:txBody>
          <a:bodyPr>
            <a:normAutofit fontScale="92500" lnSpcReduction="20000"/>
          </a:bodyPr>
          <a:lstStyle/>
          <a:p>
            <a:r>
              <a:rPr lang="en-US" dirty="0"/>
              <a:t>No aptitudes</a:t>
            </a:r>
          </a:p>
          <a:p>
            <a:r>
              <a:rPr lang="en-US" dirty="0"/>
              <a:t>No RML (reading, math, language)</a:t>
            </a:r>
          </a:p>
          <a:p>
            <a:r>
              <a:rPr lang="en-US" dirty="0"/>
              <a:t>No temperaments</a:t>
            </a:r>
          </a:p>
          <a:p>
            <a:r>
              <a:rPr lang="en-US" dirty="0"/>
              <a:t>No balance</a:t>
            </a:r>
          </a:p>
          <a:p>
            <a:r>
              <a:rPr lang="en-US" dirty="0"/>
              <a:t>No feel</a:t>
            </a:r>
          </a:p>
          <a:p>
            <a:r>
              <a:rPr lang="en-US" dirty="0"/>
              <a:t>No taste</a:t>
            </a:r>
          </a:p>
          <a:p>
            <a:r>
              <a:rPr lang="en-US" dirty="0"/>
              <a:t>No accommodations (color vision, depth, etc.)</a:t>
            </a:r>
          </a:p>
          <a:p>
            <a:r>
              <a:rPr lang="en-US" dirty="0"/>
              <a:t>No exposure to electric shock, atmospheric conditions, explosives, toxic chemicals</a:t>
            </a:r>
          </a:p>
          <a:p>
            <a:pPr marL="914400" lvl="2" indent="0">
              <a:buNone/>
            </a:pPr>
            <a:endParaRPr lang="en-US" dirty="0"/>
          </a:p>
        </p:txBody>
      </p:sp>
    </p:spTree>
    <p:extLst>
      <p:ext uri="{BB962C8B-B14F-4D97-AF65-F5344CB8AC3E}">
        <p14:creationId xmlns:p14="http://schemas.microsoft.com/office/powerpoint/2010/main" val="9737677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97CC15-FCAE-F3C5-1684-6543C6618C66}"/>
              </a:ext>
            </a:extLst>
          </p:cNvPr>
          <p:cNvSpPr>
            <a:spLocks noGrp="1"/>
          </p:cNvSpPr>
          <p:nvPr>
            <p:ph type="title"/>
          </p:nvPr>
        </p:nvSpPr>
        <p:spPr/>
        <p:txBody>
          <a:bodyPr/>
          <a:lstStyle/>
          <a:p>
            <a:r>
              <a:rPr lang="en-US" dirty="0"/>
              <a:t>Important Distinctions in the ORS</a:t>
            </a:r>
          </a:p>
        </p:txBody>
      </p:sp>
      <p:sp>
        <p:nvSpPr>
          <p:cNvPr id="6" name="Content Placeholder 5">
            <a:extLst>
              <a:ext uri="{FF2B5EF4-FFF2-40B4-BE49-F238E27FC236}">
                <a16:creationId xmlns:a16="http://schemas.microsoft.com/office/drawing/2014/main" id="{9A42395E-4BE9-4427-49DF-080A71FA166E}"/>
              </a:ext>
            </a:extLst>
          </p:cNvPr>
          <p:cNvSpPr>
            <a:spLocks noGrp="1"/>
          </p:cNvSpPr>
          <p:nvPr>
            <p:ph idx="1"/>
          </p:nvPr>
        </p:nvSpPr>
        <p:spPr/>
        <p:txBody>
          <a:bodyPr/>
          <a:lstStyle/>
          <a:p>
            <a:r>
              <a:rPr lang="en-US" u="sng" dirty="0"/>
              <a:t>https://tinyurl.com/ORSprofile</a:t>
            </a:r>
            <a:r>
              <a:rPr lang="en-US" dirty="0"/>
              <a:t>, and </a:t>
            </a:r>
            <a:r>
              <a:rPr lang="en-US" u="sng" dirty="0">
                <a:hlinkClick r:id="rId2"/>
              </a:rPr>
              <a:t>www.bls.gov/ors/data.htm</a:t>
            </a:r>
            <a:endParaRPr lang="en-US" u="sng" dirty="0"/>
          </a:p>
          <a:p>
            <a:r>
              <a:rPr lang="en-US" dirty="0"/>
              <a:t>EXERTIONAL</a:t>
            </a:r>
          </a:p>
          <a:p>
            <a:pPr marL="914400" indent="-457200">
              <a:lnSpc>
                <a:spcPct val="120000"/>
              </a:lnSpc>
              <a:buFont typeface="Wingdings" panose="05000000000000000000" pitchFamily="2" charset="2"/>
              <a:buChar char="Ø"/>
            </a:pPr>
            <a:r>
              <a:rPr lang="en-US" dirty="0"/>
              <a:t>Light work defined as 20-25 </a:t>
            </a:r>
            <a:r>
              <a:rPr lang="en-US" dirty="0" err="1"/>
              <a:t>lbs</a:t>
            </a:r>
            <a:r>
              <a:rPr lang="en-US" dirty="0"/>
              <a:t>, compared to SSA 20 CFR § 1567(b) which is 10/20 lbs.</a:t>
            </a:r>
          </a:p>
          <a:p>
            <a:pPr marL="914400" indent="-457200">
              <a:lnSpc>
                <a:spcPct val="120000"/>
              </a:lnSpc>
              <a:spcBef>
                <a:spcPts val="0"/>
              </a:spcBef>
              <a:buFont typeface="Wingdings" panose="05000000000000000000" pitchFamily="2" charset="2"/>
              <a:buChar char="Ø"/>
            </a:pPr>
            <a:r>
              <a:rPr lang="en-US" dirty="0"/>
              <a:t>ORS also includes standing, walking and in low postures.</a:t>
            </a:r>
          </a:p>
          <a:p>
            <a:pPr marL="914400" indent="-457200">
              <a:lnSpc>
                <a:spcPct val="120000"/>
              </a:lnSpc>
              <a:spcBef>
                <a:spcPts val="0"/>
              </a:spcBef>
              <a:buFont typeface="Wingdings" panose="05000000000000000000" pitchFamily="2" charset="2"/>
              <a:buChar char="Ø"/>
            </a:pPr>
            <a:r>
              <a:rPr lang="en-US" dirty="0"/>
              <a:t>Sitting includes laying down.</a:t>
            </a:r>
          </a:p>
        </p:txBody>
      </p:sp>
    </p:spTree>
    <p:extLst>
      <p:ext uri="{BB962C8B-B14F-4D97-AF65-F5344CB8AC3E}">
        <p14:creationId xmlns:p14="http://schemas.microsoft.com/office/powerpoint/2010/main" val="25620750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3D20B49-A8B0-7128-BDF6-658222FDF2AD}"/>
              </a:ext>
            </a:extLst>
          </p:cNvPr>
          <p:cNvSpPr>
            <a:spLocks noGrp="1"/>
          </p:cNvSpPr>
          <p:nvPr>
            <p:ph type="title"/>
          </p:nvPr>
        </p:nvSpPr>
        <p:spPr/>
        <p:txBody>
          <a:bodyPr/>
          <a:lstStyle/>
          <a:p>
            <a:r>
              <a:rPr lang="en-US" dirty="0"/>
              <a:t>ORS additions and changes</a:t>
            </a:r>
          </a:p>
        </p:txBody>
      </p:sp>
      <p:sp>
        <p:nvSpPr>
          <p:cNvPr id="6" name="Content Placeholder 5">
            <a:extLst>
              <a:ext uri="{FF2B5EF4-FFF2-40B4-BE49-F238E27FC236}">
                <a16:creationId xmlns:a16="http://schemas.microsoft.com/office/drawing/2014/main" id="{60F22A4C-D8D4-4929-8705-BD015B9B09E1}"/>
              </a:ext>
            </a:extLst>
          </p:cNvPr>
          <p:cNvSpPr>
            <a:spLocks noGrp="1"/>
          </p:cNvSpPr>
          <p:nvPr>
            <p:ph idx="1"/>
          </p:nvPr>
        </p:nvSpPr>
        <p:spPr/>
        <p:txBody>
          <a:bodyPr/>
          <a:lstStyle/>
          <a:p>
            <a:pPr marL="0" indent="0">
              <a:buNone/>
            </a:pPr>
            <a:r>
              <a:rPr lang="en-US" dirty="0"/>
              <a:t>1)Specific Vocational Prep (SVP) includes 9 levels</a:t>
            </a:r>
          </a:p>
          <a:p>
            <a:pPr lvl="1"/>
            <a:r>
              <a:rPr lang="en-US" dirty="0"/>
              <a:t>“Short Demonstration” to “over 10 years”</a:t>
            </a:r>
          </a:p>
          <a:p>
            <a:pPr lvl="1"/>
            <a:r>
              <a:rPr lang="en-US" dirty="0"/>
              <a:t>SVP 1 is up to 4 hours</a:t>
            </a:r>
            <a:endParaRPr lang="en-US" dirty="0">
              <a:highlight>
                <a:srgbClr val="FFFF00"/>
              </a:highlight>
            </a:endParaRPr>
          </a:p>
          <a:p>
            <a:pPr lvl="1"/>
            <a:r>
              <a:rPr lang="en-US" dirty="0"/>
              <a:t>Literacy is included</a:t>
            </a:r>
          </a:p>
          <a:p>
            <a:pPr marL="457200" lvl="1" indent="0">
              <a:buNone/>
            </a:pPr>
            <a:r>
              <a:rPr lang="en-US" dirty="0"/>
              <a:t>2) Environmental conditions</a:t>
            </a:r>
          </a:p>
          <a:p>
            <a:pPr marL="457200" lvl="1" indent="0">
              <a:buNone/>
            </a:pPr>
            <a:r>
              <a:rPr lang="en-US" dirty="0"/>
              <a:t>	- Extreme cold – 40 ° or below if exposed 2/3 or more of workday, 32 ° if exposed up to 2/3 of workday.-Extreme heat- above 90° on dry days; 85° humid days. Heavy vibration- shaking object or surface, straining the body, Noise-quiet-moderate-loud-very loud. Wetness-contact with liquid</a:t>
            </a:r>
          </a:p>
        </p:txBody>
      </p:sp>
    </p:spTree>
    <p:extLst>
      <p:ext uri="{BB962C8B-B14F-4D97-AF65-F5344CB8AC3E}">
        <p14:creationId xmlns:p14="http://schemas.microsoft.com/office/powerpoint/2010/main" val="28067614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ACBD4B-7DA7-AE71-7543-32E02C5367E2}"/>
              </a:ext>
            </a:extLst>
          </p:cNvPr>
          <p:cNvSpPr>
            <a:spLocks noGrp="1"/>
          </p:cNvSpPr>
          <p:nvPr>
            <p:ph type="title"/>
          </p:nvPr>
        </p:nvSpPr>
        <p:spPr/>
        <p:txBody>
          <a:bodyPr/>
          <a:lstStyle/>
          <a:p>
            <a:r>
              <a:rPr lang="en-US" dirty="0"/>
              <a:t>Physical Demands</a:t>
            </a:r>
          </a:p>
        </p:txBody>
      </p:sp>
      <p:sp>
        <p:nvSpPr>
          <p:cNvPr id="5" name="Content Placeholder 4">
            <a:extLst>
              <a:ext uri="{FF2B5EF4-FFF2-40B4-BE49-F238E27FC236}">
                <a16:creationId xmlns:a16="http://schemas.microsoft.com/office/drawing/2014/main" id="{9A782702-7E6C-1E54-A4A7-E2ADF154E418}"/>
              </a:ext>
            </a:extLst>
          </p:cNvPr>
          <p:cNvSpPr>
            <a:spLocks noGrp="1"/>
          </p:cNvSpPr>
          <p:nvPr>
            <p:ph idx="1"/>
          </p:nvPr>
        </p:nvSpPr>
        <p:spPr/>
        <p:txBody>
          <a:bodyPr>
            <a:normAutofit lnSpcReduction="10000"/>
          </a:bodyPr>
          <a:lstStyle/>
          <a:p>
            <a:r>
              <a:rPr lang="en-US" dirty="0"/>
              <a:t>Driving (cars, light trucks, semis, buses, equipment, trains, aircraft, boats)</a:t>
            </a:r>
          </a:p>
          <a:p>
            <a:r>
              <a:rPr lang="en-US" dirty="0"/>
              <a:t>Low postures (stoop, crouch, kneel, crawl)</a:t>
            </a:r>
          </a:p>
          <a:p>
            <a:r>
              <a:rPr lang="en-US" dirty="0"/>
              <a:t>Reaching – overhead, at or below shoulder, both arms or one arm</a:t>
            </a:r>
          </a:p>
          <a:p>
            <a:r>
              <a:rPr lang="en-US" dirty="0"/>
              <a:t>Sitting means seated and includes lying down and sit/stand choice</a:t>
            </a:r>
          </a:p>
          <a:p>
            <a:r>
              <a:rPr lang="en-US" dirty="0"/>
              <a:t>Standing – includes when not sitting, low postures and climbing, choice of sit/stand with flexibility</a:t>
            </a:r>
          </a:p>
        </p:txBody>
      </p:sp>
    </p:spTree>
    <p:extLst>
      <p:ext uri="{BB962C8B-B14F-4D97-AF65-F5344CB8AC3E}">
        <p14:creationId xmlns:p14="http://schemas.microsoft.com/office/powerpoint/2010/main" val="6304620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36801B-178D-5049-3456-8D18E7ADCDAB}"/>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0DEE3C29-D3B7-862A-7756-AB6900D2F23C}"/>
              </a:ext>
            </a:extLst>
          </p:cNvPr>
          <p:cNvGraphicFramePr>
            <a:graphicFrameLocks noGrp="1"/>
          </p:cNvGraphicFramePr>
          <p:nvPr>
            <p:extLst>
              <p:ext uri="{D42A27DB-BD31-4B8C-83A1-F6EECF244321}">
                <p14:modId xmlns:p14="http://schemas.microsoft.com/office/powerpoint/2010/main" val="2344511824"/>
              </p:ext>
            </p:extLst>
          </p:nvPr>
        </p:nvGraphicFramePr>
        <p:xfrm>
          <a:off x="421526" y="1527242"/>
          <a:ext cx="11443572" cy="3369476"/>
        </p:xfrm>
        <a:graphic>
          <a:graphicData uri="http://schemas.openxmlformats.org/drawingml/2006/table">
            <a:tbl>
              <a:tblPr firstRow="1" bandRow="1">
                <a:tableStyleId>{5C22544A-7EE6-4342-B048-85BDC9FD1C3A}</a:tableStyleId>
              </a:tblPr>
              <a:tblGrid>
                <a:gridCol w="1907262">
                  <a:extLst>
                    <a:ext uri="{9D8B030D-6E8A-4147-A177-3AD203B41FA5}">
                      <a16:colId xmlns:a16="http://schemas.microsoft.com/office/drawing/2014/main" val="637799823"/>
                    </a:ext>
                  </a:extLst>
                </a:gridCol>
                <a:gridCol w="1907262">
                  <a:extLst>
                    <a:ext uri="{9D8B030D-6E8A-4147-A177-3AD203B41FA5}">
                      <a16:colId xmlns:a16="http://schemas.microsoft.com/office/drawing/2014/main" val="3937638589"/>
                    </a:ext>
                  </a:extLst>
                </a:gridCol>
                <a:gridCol w="1907262">
                  <a:extLst>
                    <a:ext uri="{9D8B030D-6E8A-4147-A177-3AD203B41FA5}">
                      <a16:colId xmlns:a16="http://schemas.microsoft.com/office/drawing/2014/main" val="3431103971"/>
                    </a:ext>
                  </a:extLst>
                </a:gridCol>
                <a:gridCol w="1907262">
                  <a:extLst>
                    <a:ext uri="{9D8B030D-6E8A-4147-A177-3AD203B41FA5}">
                      <a16:colId xmlns:a16="http://schemas.microsoft.com/office/drawing/2014/main" val="1585824692"/>
                    </a:ext>
                  </a:extLst>
                </a:gridCol>
                <a:gridCol w="1907262">
                  <a:extLst>
                    <a:ext uri="{9D8B030D-6E8A-4147-A177-3AD203B41FA5}">
                      <a16:colId xmlns:a16="http://schemas.microsoft.com/office/drawing/2014/main" val="972200353"/>
                    </a:ext>
                  </a:extLst>
                </a:gridCol>
                <a:gridCol w="1907262">
                  <a:extLst>
                    <a:ext uri="{9D8B030D-6E8A-4147-A177-3AD203B41FA5}">
                      <a16:colId xmlns:a16="http://schemas.microsoft.com/office/drawing/2014/main" val="214861872"/>
                    </a:ext>
                  </a:extLst>
                </a:gridCol>
              </a:tblGrid>
              <a:tr h="946254">
                <a:tc>
                  <a:txBody>
                    <a:bodyPr/>
                    <a:lstStyle/>
                    <a:p>
                      <a:pPr algn="ctr"/>
                      <a:r>
                        <a:rPr lang="en-US" sz="1500" dirty="0"/>
                        <a:t>Strength level</a:t>
                      </a:r>
                    </a:p>
                  </a:txBody>
                  <a:tcPr/>
                </a:tc>
                <a:tc>
                  <a:txBody>
                    <a:bodyPr/>
                    <a:lstStyle/>
                    <a:p>
                      <a:pPr algn="ctr"/>
                      <a:r>
                        <a:rPr lang="en-US" sz="1500" dirty="0"/>
                        <a:t>Seldom</a:t>
                      </a:r>
                    </a:p>
                    <a:p>
                      <a:pPr algn="ctr"/>
                      <a:r>
                        <a:rPr lang="en-US" sz="1500" dirty="0"/>
                        <a:t>( up to 2% )</a:t>
                      </a:r>
                    </a:p>
                  </a:txBody>
                  <a:tcPr/>
                </a:tc>
                <a:tc>
                  <a:txBody>
                    <a:bodyPr/>
                    <a:lstStyle/>
                    <a:p>
                      <a:pPr algn="ctr"/>
                      <a:r>
                        <a:rPr lang="en-US" sz="1500" dirty="0"/>
                        <a:t>Occasionally</a:t>
                      </a:r>
                    </a:p>
                    <a:p>
                      <a:pPr algn="ctr"/>
                      <a:r>
                        <a:rPr lang="en-US" sz="1500" dirty="0"/>
                        <a:t>( from 2% to 1/3 ) of WK DAY</a:t>
                      </a:r>
                    </a:p>
                  </a:txBody>
                  <a:tcPr/>
                </a:tc>
                <a:tc>
                  <a:txBody>
                    <a:bodyPr/>
                    <a:lstStyle/>
                    <a:p>
                      <a:pPr algn="ctr"/>
                      <a:r>
                        <a:rPr lang="en-US" sz="1500" dirty="0"/>
                        <a:t>Frequently</a:t>
                      </a:r>
                    </a:p>
                    <a:p>
                      <a:pPr algn="ctr"/>
                      <a:r>
                        <a:rPr lang="en-US" sz="1500" dirty="0"/>
                        <a:t>( 1/3 - 2/3 )</a:t>
                      </a:r>
                    </a:p>
                    <a:p>
                      <a:pPr algn="ctr"/>
                      <a:endParaRPr lang="en-US" sz="1500" dirty="0"/>
                    </a:p>
                    <a:p>
                      <a:pPr algn="ctr"/>
                      <a:endParaRPr lang="en-US" sz="1500" dirty="0"/>
                    </a:p>
                  </a:txBody>
                  <a:tcPr/>
                </a:tc>
                <a:tc>
                  <a:txBody>
                    <a:bodyPr/>
                    <a:lstStyle/>
                    <a:p>
                      <a:pPr algn="ctr"/>
                      <a:r>
                        <a:rPr lang="en-US" sz="1500" dirty="0"/>
                        <a:t>Constantly</a:t>
                      </a:r>
                    </a:p>
                    <a:p>
                      <a:pPr algn="ctr"/>
                      <a:r>
                        <a:rPr lang="en-US" sz="1500" dirty="0"/>
                        <a:t>( 2/3 or more)</a:t>
                      </a:r>
                    </a:p>
                  </a:txBody>
                  <a:tcPr/>
                </a:tc>
                <a:tc>
                  <a:txBody>
                    <a:bodyPr/>
                    <a:lstStyle/>
                    <a:p>
                      <a:pPr algn="ctr"/>
                      <a:r>
                        <a:rPr lang="en-US" sz="1500" dirty="0"/>
                        <a:t>Percent of workday standing [1]</a:t>
                      </a:r>
                    </a:p>
                  </a:txBody>
                  <a:tcPr/>
                </a:tc>
                <a:extLst>
                  <a:ext uri="{0D108BD9-81ED-4DB2-BD59-A6C34878D82A}">
                    <a16:rowId xmlns:a16="http://schemas.microsoft.com/office/drawing/2014/main" val="421490995"/>
                  </a:ext>
                </a:extLst>
              </a:tr>
              <a:tr h="487464">
                <a:tc>
                  <a:txBody>
                    <a:bodyPr/>
                    <a:lstStyle/>
                    <a:p>
                      <a:r>
                        <a:rPr lang="en-US" sz="1400" dirty="0"/>
                        <a:t>Sedentary work</a:t>
                      </a:r>
                    </a:p>
                  </a:txBody>
                  <a:tcPr/>
                </a:tc>
                <a:tc>
                  <a:txBody>
                    <a:bodyPr/>
                    <a:lstStyle/>
                    <a:p>
                      <a:r>
                        <a:rPr lang="en-US" sz="1400" dirty="0"/>
                        <a:t>Up to 10 pounds</a:t>
                      </a:r>
                    </a:p>
                  </a:txBody>
                  <a:tcPr/>
                </a:tc>
                <a:tc>
                  <a:txBody>
                    <a:bodyPr/>
                    <a:lstStyle/>
                    <a:p>
                      <a:r>
                        <a:rPr lang="en-US" sz="1400" dirty="0"/>
                        <a:t>Up to 10 pounds</a:t>
                      </a:r>
                    </a:p>
                  </a:txBody>
                  <a:tcPr/>
                </a:tc>
                <a:tc>
                  <a:txBody>
                    <a:bodyPr/>
                    <a:lstStyle/>
                    <a:p>
                      <a:r>
                        <a:rPr lang="en-US" sz="1400" dirty="0"/>
                        <a:t>Negligible weight [2]</a:t>
                      </a:r>
                    </a:p>
                  </a:txBody>
                  <a:tcPr/>
                </a:tc>
                <a:tc>
                  <a:txBody>
                    <a:bodyPr/>
                    <a:lstStyle/>
                    <a:p>
                      <a:r>
                        <a:rPr lang="en-US" sz="1400" dirty="0"/>
                        <a:t>No weight</a:t>
                      </a:r>
                    </a:p>
                  </a:txBody>
                  <a:tcPr/>
                </a:tc>
                <a:tc>
                  <a:txBody>
                    <a:bodyPr/>
                    <a:lstStyle/>
                    <a:p>
                      <a:r>
                        <a:rPr lang="en-US" sz="1400" dirty="0"/>
                        <a:t>Less than or equal to 1/3 [3]</a:t>
                      </a:r>
                    </a:p>
                  </a:txBody>
                  <a:tcPr/>
                </a:tc>
                <a:extLst>
                  <a:ext uri="{0D108BD9-81ED-4DB2-BD59-A6C34878D82A}">
                    <a16:rowId xmlns:a16="http://schemas.microsoft.com/office/drawing/2014/main" val="3991636239"/>
                  </a:ext>
                </a:extLst>
              </a:tr>
              <a:tr h="461369">
                <a:tc>
                  <a:txBody>
                    <a:bodyPr/>
                    <a:lstStyle/>
                    <a:p>
                      <a:r>
                        <a:rPr lang="en-US" sz="1400" dirty="0"/>
                        <a:t>Light work</a:t>
                      </a:r>
                    </a:p>
                  </a:txBody>
                  <a:tcPr/>
                </a:tc>
                <a:tc>
                  <a:txBody>
                    <a:bodyPr/>
                    <a:lstStyle/>
                    <a:p>
                      <a:r>
                        <a:rPr lang="en-US" sz="1400" dirty="0"/>
                        <a:t>11 – 25 pounds</a:t>
                      </a:r>
                    </a:p>
                  </a:txBody>
                  <a:tcPr/>
                </a:tc>
                <a:tc>
                  <a:txBody>
                    <a:bodyPr/>
                    <a:lstStyle/>
                    <a:p>
                      <a:r>
                        <a:rPr lang="en-US" sz="1400" dirty="0"/>
                        <a:t>11 – 25 pounds</a:t>
                      </a:r>
                    </a:p>
                  </a:txBody>
                  <a:tcPr/>
                </a:tc>
                <a:tc>
                  <a:txBody>
                    <a:bodyPr/>
                    <a:lstStyle/>
                    <a:p>
                      <a:r>
                        <a:rPr lang="en-US" sz="1400" dirty="0"/>
                        <a:t>1–10 pounds</a:t>
                      </a:r>
                    </a:p>
                  </a:txBody>
                  <a:tcPr/>
                </a:tc>
                <a:tc>
                  <a:txBody>
                    <a:bodyPr/>
                    <a:lstStyle/>
                    <a:p>
                      <a:r>
                        <a:rPr lang="en-US" sz="1400" dirty="0"/>
                        <a:t>Negligible weight[2]</a:t>
                      </a:r>
                    </a:p>
                  </a:txBody>
                  <a:tcPr/>
                </a:tc>
                <a:tc>
                  <a:txBody>
                    <a:bodyPr/>
                    <a:lstStyle/>
                    <a:p>
                      <a:endParaRPr lang="en-US" sz="1400" dirty="0"/>
                    </a:p>
                  </a:txBody>
                  <a:tcPr/>
                </a:tc>
                <a:extLst>
                  <a:ext uri="{0D108BD9-81ED-4DB2-BD59-A6C34878D82A}">
                    <a16:rowId xmlns:a16="http://schemas.microsoft.com/office/drawing/2014/main" val="202771064"/>
                  </a:ext>
                </a:extLst>
              </a:tr>
              <a:tr h="461369">
                <a:tc>
                  <a:txBody>
                    <a:bodyPr/>
                    <a:lstStyle/>
                    <a:p>
                      <a:r>
                        <a:rPr lang="en-US" sz="1400" dirty="0"/>
                        <a:t>Medium work</a:t>
                      </a:r>
                    </a:p>
                  </a:txBody>
                  <a:tcPr/>
                </a:tc>
                <a:tc>
                  <a:txBody>
                    <a:bodyPr/>
                    <a:lstStyle/>
                    <a:p>
                      <a:r>
                        <a:rPr lang="en-US" sz="1400" dirty="0"/>
                        <a:t>26 – 50 pounds</a:t>
                      </a:r>
                    </a:p>
                  </a:txBody>
                  <a:tcPr/>
                </a:tc>
                <a:tc>
                  <a:txBody>
                    <a:bodyPr/>
                    <a:lstStyle/>
                    <a:p>
                      <a:r>
                        <a:rPr lang="en-US" sz="1400" dirty="0"/>
                        <a:t>26 – 50 pounds</a:t>
                      </a:r>
                    </a:p>
                  </a:txBody>
                  <a:tcPr/>
                </a:tc>
                <a:tc>
                  <a:txBody>
                    <a:bodyPr/>
                    <a:lstStyle/>
                    <a:p>
                      <a:r>
                        <a:rPr lang="en-US" sz="1400" dirty="0"/>
                        <a:t>11 – 25 pounds</a:t>
                      </a:r>
                    </a:p>
                  </a:txBody>
                  <a:tcPr/>
                </a:tc>
                <a:tc>
                  <a:txBody>
                    <a:bodyPr/>
                    <a:lstStyle/>
                    <a:p>
                      <a:r>
                        <a:rPr lang="en-US" sz="1400" dirty="0"/>
                        <a:t>1 – 10 pounds</a:t>
                      </a:r>
                    </a:p>
                  </a:txBody>
                  <a:tcPr/>
                </a:tc>
                <a:tc>
                  <a:txBody>
                    <a:bodyPr/>
                    <a:lstStyle/>
                    <a:p>
                      <a:endParaRPr lang="en-US" sz="1400"/>
                    </a:p>
                  </a:txBody>
                  <a:tcPr/>
                </a:tc>
                <a:extLst>
                  <a:ext uri="{0D108BD9-81ED-4DB2-BD59-A6C34878D82A}">
                    <a16:rowId xmlns:a16="http://schemas.microsoft.com/office/drawing/2014/main" val="2529193761"/>
                  </a:ext>
                </a:extLst>
              </a:tr>
              <a:tr h="461369">
                <a:tc>
                  <a:txBody>
                    <a:bodyPr/>
                    <a:lstStyle/>
                    <a:p>
                      <a:r>
                        <a:rPr lang="en-US" sz="1400" dirty="0"/>
                        <a:t>Heavy work</a:t>
                      </a:r>
                    </a:p>
                  </a:txBody>
                  <a:tcPr/>
                </a:tc>
                <a:tc>
                  <a:txBody>
                    <a:bodyPr/>
                    <a:lstStyle/>
                    <a:p>
                      <a:r>
                        <a:rPr lang="en-US" sz="1400" dirty="0"/>
                        <a:t>51 – 100 pounds</a:t>
                      </a:r>
                    </a:p>
                  </a:txBody>
                  <a:tcPr/>
                </a:tc>
                <a:tc>
                  <a:txBody>
                    <a:bodyPr/>
                    <a:lstStyle/>
                    <a:p>
                      <a:r>
                        <a:rPr lang="en-US" sz="1400" dirty="0"/>
                        <a:t>51 – 100 pounds</a:t>
                      </a:r>
                    </a:p>
                  </a:txBody>
                  <a:tcPr/>
                </a:tc>
                <a:tc>
                  <a:txBody>
                    <a:bodyPr/>
                    <a:lstStyle/>
                    <a:p>
                      <a:r>
                        <a:rPr lang="en-US" sz="1400" dirty="0"/>
                        <a:t>26 – 50 pounds</a:t>
                      </a:r>
                    </a:p>
                  </a:txBody>
                  <a:tcPr/>
                </a:tc>
                <a:tc>
                  <a:txBody>
                    <a:bodyPr/>
                    <a:lstStyle/>
                    <a:p>
                      <a:r>
                        <a:rPr lang="en-US" sz="1400" dirty="0"/>
                        <a:t>11 – 25 pounds</a:t>
                      </a:r>
                    </a:p>
                  </a:txBody>
                  <a:tcPr/>
                </a:tc>
                <a:tc>
                  <a:txBody>
                    <a:bodyPr/>
                    <a:lstStyle/>
                    <a:p>
                      <a:endParaRPr lang="en-US" sz="1400"/>
                    </a:p>
                  </a:txBody>
                  <a:tcPr/>
                </a:tc>
                <a:extLst>
                  <a:ext uri="{0D108BD9-81ED-4DB2-BD59-A6C34878D82A}">
                    <a16:rowId xmlns:a16="http://schemas.microsoft.com/office/drawing/2014/main" val="1746871063"/>
                  </a:ext>
                </a:extLst>
              </a:tr>
              <a:tr h="461369">
                <a:tc>
                  <a:txBody>
                    <a:bodyPr/>
                    <a:lstStyle/>
                    <a:p>
                      <a:r>
                        <a:rPr lang="en-US" sz="1400" dirty="0"/>
                        <a:t>Very heavy work</a:t>
                      </a:r>
                    </a:p>
                  </a:txBody>
                  <a:tcPr/>
                </a:tc>
                <a:tc>
                  <a:txBody>
                    <a:bodyPr/>
                    <a:lstStyle/>
                    <a:p>
                      <a:r>
                        <a:rPr lang="en-US" sz="1400" dirty="0"/>
                        <a:t>&gt; 100 pounds</a:t>
                      </a:r>
                    </a:p>
                  </a:txBody>
                  <a:tcPr/>
                </a:tc>
                <a:tc>
                  <a:txBody>
                    <a:bodyPr/>
                    <a:lstStyle/>
                    <a:p>
                      <a:r>
                        <a:rPr lang="en-US" sz="1400" dirty="0"/>
                        <a:t>&gt; 100 pounds</a:t>
                      </a:r>
                    </a:p>
                  </a:txBody>
                  <a:tcPr/>
                </a:tc>
                <a:tc>
                  <a:txBody>
                    <a:bodyPr/>
                    <a:lstStyle/>
                    <a:p>
                      <a:r>
                        <a:rPr lang="en-US" sz="1400" dirty="0"/>
                        <a:t>&gt; 50 pounds</a:t>
                      </a:r>
                    </a:p>
                  </a:txBody>
                  <a:tcPr/>
                </a:tc>
                <a:tc>
                  <a:txBody>
                    <a:bodyPr/>
                    <a:lstStyle/>
                    <a:p>
                      <a:r>
                        <a:rPr lang="en-US" sz="1400" dirty="0"/>
                        <a:t>&gt; 25 pounds</a:t>
                      </a:r>
                    </a:p>
                  </a:txBody>
                  <a:tcPr/>
                </a:tc>
                <a:tc>
                  <a:txBody>
                    <a:bodyPr/>
                    <a:lstStyle/>
                    <a:p>
                      <a:endParaRPr lang="en-US" sz="1400" dirty="0"/>
                    </a:p>
                  </a:txBody>
                  <a:tcPr/>
                </a:tc>
                <a:extLst>
                  <a:ext uri="{0D108BD9-81ED-4DB2-BD59-A6C34878D82A}">
                    <a16:rowId xmlns:a16="http://schemas.microsoft.com/office/drawing/2014/main" val="1098041925"/>
                  </a:ext>
                </a:extLst>
              </a:tr>
            </a:tbl>
          </a:graphicData>
        </a:graphic>
      </p:graphicFrame>
      <p:sp>
        <p:nvSpPr>
          <p:cNvPr id="2" name="TextBox 1">
            <a:extLst>
              <a:ext uri="{FF2B5EF4-FFF2-40B4-BE49-F238E27FC236}">
                <a16:creationId xmlns:a16="http://schemas.microsoft.com/office/drawing/2014/main" id="{4A95F427-FA83-34F0-C15D-FFB5949350E2}"/>
              </a:ext>
            </a:extLst>
          </p:cNvPr>
          <p:cNvSpPr txBox="1"/>
          <p:nvPr/>
        </p:nvSpPr>
        <p:spPr>
          <a:xfrm>
            <a:off x="424773" y="5124264"/>
            <a:ext cx="9711448" cy="1354217"/>
          </a:xfrm>
          <a:prstGeom prst="rect">
            <a:avLst/>
          </a:prstGeom>
          <a:noFill/>
        </p:spPr>
        <p:txBody>
          <a:bodyPr wrap="square" rtlCol="0">
            <a:spAutoFit/>
          </a:bodyPr>
          <a:lstStyle/>
          <a:p>
            <a:r>
              <a:rPr lang="en-US" sz="1600" dirty="0"/>
              <a:t>[1] Standing estimates includes time spent standing, walking, and in low postures.</a:t>
            </a:r>
          </a:p>
          <a:p>
            <a:r>
              <a:rPr lang="en-US" sz="1600" dirty="0"/>
              <a:t>[2] Negligible weight includes anything lifted or carried weighing less than 1 pound. </a:t>
            </a:r>
          </a:p>
          <a:p>
            <a:r>
              <a:rPr lang="en-US" sz="1600" dirty="0"/>
              <a:t>[3] When the sedentary lifting or carrying requirements are met, and more than 1/3 of the workday is spent standing, light work is required.</a:t>
            </a:r>
          </a:p>
          <a:p>
            <a:endParaRPr lang="en-US" dirty="0"/>
          </a:p>
        </p:txBody>
      </p:sp>
      <p:pic>
        <p:nvPicPr>
          <p:cNvPr id="4" name="Picture 3">
            <a:extLst>
              <a:ext uri="{FF2B5EF4-FFF2-40B4-BE49-F238E27FC236}">
                <a16:creationId xmlns:a16="http://schemas.microsoft.com/office/drawing/2014/main" id="{32427DBA-A46B-E044-87B0-A2D0A30EC401}"/>
              </a:ext>
            </a:extLst>
          </p:cNvPr>
          <p:cNvPicPr>
            <a:picLocks noChangeAspect="1"/>
          </p:cNvPicPr>
          <p:nvPr/>
        </p:nvPicPr>
        <p:blipFill>
          <a:blip r:embed="rId2"/>
          <a:stretch>
            <a:fillRect/>
          </a:stretch>
        </p:blipFill>
        <p:spPr>
          <a:xfrm>
            <a:off x="671210" y="204295"/>
            <a:ext cx="11197132" cy="1322947"/>
          </a:xfrm>
          <a:prstGeom prst="rect">
            <a:avLst/>
          </a:prstGeom>
        </p:spPr>
      </p:pic>
    </p:spTree>
    <p:extLst>
      <p:ext uri="{BB962C8B-B14F-4D97-AF65-F5344CB8AC3E}">
        <p14:creationId xmlns:p14="http://schemas.microsoft.com/office/powerpoint/2010/main" val="197400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43EDA-1529-FE7A-8987-B177E12D4C3B}"/>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29D3300-EAEE-5FD9-9AA8-3733D09051AF}"/>
              </a:ext>
            </a:extLst>
          </p:cNvPr>
          <p:cNvGraphicFramePr>
            <a:graphicFrameLocks noGrp="1"/>
          </p:cNvGraphicFramePr>
          <p:nvPr/>
        </p:nvGraphicFramePr>
        <p:xfrm>
          <a:off x="421526" y="1527242"/>
          <a:ext cx="11443572" cy="3369476"/>
        </p:xfrm>
        <a:graphic>
          <a:graphicData uri="http://schemas.openxmlformats.org/drawingml/2006/table">
            <a:tbl>
              <a:tblPr firstRow="1" bandRow="1">
                <a:tableStyleId>{5C22544A-7EE6-4342-B048-85BDC9FD1C3A}</a:tableStyleId>
              </a:tblPr>
              <a:tblGrid>
                <a:gridCol w="1907262">
                  <a:extLst>
                    <a:ext uri="{9D8B030D-6E8A-4147-A177-3AD203B41FA5}">
                      <a16:colId xmlns:a16="http://schemas.microsoft.com/office/drawing/2014/main" val="637799823"/>
                    </a:ext>
                  </a:extLst>
                </a:gridCol>
                <a:gridCol w="1907262">
                  <a:extLst>
                    <a:ext uri="{9D8B030D-6E8A-4147-A177-3AD203B41FA5}">
                      <a16:colId xmlns:a16="http://schemas.microsoft.com/office/drawing/2014/main" val="3937638589"/>
                    </a:ext>
                  </a:extLst>
                </a:gridCol>
                <a:gridCol w="1907262">
                  <a:extLst>
                    <a:ext uri="{9D8B030D-6E8A-4147-A177-3AD203B41FA5}">
                      <a16:colId xmlns:a16="http://schemas.microsoft.com/office/drawing/2014/main" val="3431103971"/>
                    </a:ext>
                  </a:extLst>
                </a:gridCol>
                <a:gridCol w="1907262">
                  <a:extLst>
                    <a:ext uri="{9D8B030D-6E8A-4147-A177-3AD203B41FA5}">
                      <a16:colId xmlns:a16="http://schemas.microsoft.com/office/drawing/2014/main" val="1585824692"/>
                    </a:ext>
                  </a:extLst>
                </a:gridCol>
                <a:gridCol w="1907262">
                  <a:extLst>
                    <a:ext uri="{9D8B030D-6E8A-4147-A177-3AD203B41FA5}">
                      <a16:colId xmlns:a16="http://schemas.microsoft.com/office/drawing/2014/main" val="972200353"/>
                    </a:ext>
                  </a:extLst>
                </a:gridCol>
                <a:gridCol w="1907262">
                  <a:extLst>
                    <a:ext uri="{9D8B030D-6E8A-4147-A177-3AD203B41FA5}">
                      <a16:colId xmlns:a16="http://schemas.microsoft.com/office/drawing/2014/main" val="214861872"/>
                    </a:ext>
                  </a:extLst>
                </a:gridCol>
              </a:tblGrid>
              <a:tr h="946254">
                <a:tc>
                  <a:txBody>
                    <a:bodyPr/>
                    <a:lstStyle/>
                    <a:p>
                      <a:pPr algn="ctr"/>
                      <a:r>
                        <a:rPr lang="en-US" sz="1500" dirty="0"/>
                        <a:t>Strength level</a:t>
                      </a:r>
                    </a:p>
                  </a:txBody>
                  <a:tcPr/>
                </a:tc>
                <a:tc>
                  <a:txBody>
                    <a:bodyPr/>
                    <a:lstStyle/>
                    <a:p>
                      <a:pPr algn="ctr"/>
                      <a:r>
                        <a:rPr lang="en-US" sz="1500" dirty="0"/>
                        <a:t>Seldom</a:t>
                      </a:r>
                    </a:p>
                    <a:p>
                      <a:pPr algn="ctr"/>
                      <a:r>
                        <a:rPr lang="en-US" sz="1500" dirty="0"/>
                        <a:t>( up to 2% )</a:t>
                      </a:r>
                    </a:p>
                  </a:txBody>
                  <a:tcPr/>
                </a:tc>
                <a:tc>
                  <a:txBody>
                    <a:bodyPr/>
                    <a:lstStyle/>
                    <a:p>
                      <a:pPr algn="ctr"/>
                      <a:r>
                        <a:rPr lang="en-US" sz="1500" dirty="0"/>
                        <a:t>Occasionally</a:t>
                      </a:r>
                    </a:p>
                    <a:p>
                      <a:pPr algn="ctr"/>
                      <a:r>
                        <a:rPr lang="en-US" sz="1500" dirty="0"/>
                        <a:t>( from 2% to 1/3 ) of WK DAY</a:t>
                      </a:r>
                    </a:p>
                  </a:txBody>
                  <a:tcPr/>
                </a:tc>
                <a:tc>
                  <a:txBody>
                    <a:bodyPr/>
                    <a:lstStyle/>
                    <a:p>
                      <a:pPr algn="ctr"/>
                      <a:r>
                        <a:rPr lang="en-US" sz="1500" dirty="0"/>
                        <a:t>Frequently</a:t>
                      </a:r>
                    </a:p>
                    <a:p>
                      <a:pPr algn="ctr"/>
                      <a:r>
                        <a:rPr lang="en-US" sz="1500" dirty="0"/>
                        <a:t>( 1/3 - 2/3 )</a:t>
                      </a:r>
                    </a:p>
                    <a:p>
                      <a:pPr algn="ctr"/>
                      <a:endParaRPr lang="en-US" sz="1500" dirty="0"/>
                    </a:p>
                    <a:p>
                      <a:pPr algn="ctr"/>
                      <a:endParaRPr lang="en-US" sz="1500" dirty="0"/>
                    </a:p>
                  </a:txBody>
                  <a:tcPr/>
                </a:tc>
                <a:tc>
                  <a:txBody>
                    <a:bodyPr/>
                    <a:lstStyle/>
                    <a:p>
                      <a:pPr algn="ctr"/>
                      <a:r>
                        <a:rPr lang="en-US" sz="1500" dirty="0"/>
                        <a:t>Constantly</a:t>
                      </a:r>
                    </a:p>
                    <a:p>
                      <a:pPr algn="ctr"/>
                      <a:r>
                        <a:rPr lang="en-US" sz="1500" dirty="0"/>
                        <a:t>( 2/3 or more)</a:t>
                      </a:r>
                    </a:p>
                  </a:txBody>
                  <a:tcPr/>
                </a:tc>
                <a:tc>
                  <a:txBody>
                    <a:bodyPr/>
                    <a:lstStyle/>
                    <a:p>
                      <a:pPr algn="ctr"/>
                      <a:r>
                        <a:rPr lang="en-US" sz="1500" dirty="0"/>
                        <a:t>Percent of workday standing [1]</a:t>
                      </a:r>
                    </a:p>
                  </a:txBody>
                  <a:tcPr/>
                </a:tc>
                <a:extLst>
                  <a:ext uri="{0D108BD9-81ED-4DB2-BD59-A6C34878D82A}">
                    <a16:rowId xmlns:a16="http://schemas.microsoft.com/office/drawing/2014/main" val="421490995"/>
                  </a:ext>
                </a:extLst>
              </a:tr>
              <a:tr h="487464">
                <a:tc>
                  <a:txBody>
                    <a:bodyPr/>
                    <a:lstStyle/>
                    <a:p>
                      <a:r>
                        <a:rPr lang="en-US" sz="1400" dirty="0"/>
                        <a:t>Sedentary work</a:t>
                      </a:r>
                    </a:p>
                  </a:txBody>
                  <a:tcPr/>
                </a:tc>
                <a:tc>
                  <a:txBody>
                    <a:bodyPr/>
                    <a:lstStyle/>
                    <a:p>
                      <a:r>
                        <a:rPr lang="en-US" sz="1400" dirty="0"/>
                        <a:t>Up to 10 pounds</a:t>
                      </a:r>
                    </a:p>
                  </a:txBody>
                  <a:tcPr/>
                </a:tc>
                <a:tc>
                  <a:txBody>
                    <a:bodyPr/>
                    <a:lstStyle/>
                    <a:p>
                      <a:r>
                        <a:rPr lang="en-US" sz="1400" dirty="0"/>
                        <a:t>Up to 10 pounds</a:t>
                      </a:r>
                    </a:p>
                  </a:txBody>
                  <a:tcPr/>
                </a:tc>
                <a:tc>
                  <a:txBody>
                    <a:bodyPr/>
                    <a:lstStyle/>
                    <a:p>
                      <a:r>
                        <a:rPr lang="en-US" sz="1400" dirty="0"/>
                        <a:t>Negligible weight [2]</a:t>
                      </a:r>
                    </a:p>
                  </a:txBody>
                  <a:tcPr/>
                </a:tc>
                <a:tc>
                  <a:txBody>
                    <a:bodyPr/>
                    <a:lstStyle/>
                    <a:p>
                      <a:r>
                        <a:rPr lang="en-US" sz="1400" dirty="0"/>
                        <a:t>No weight</a:t>
                      </a:r>
                    </a:p>
                  </a:txBody>
                  <a:tcPr/>
                </a:tc>
                <a:tc>
                  <a:txBody>
                    <a:bodyPr/>
                    <a:lstStyle/>
                    <a:p>
                      <a:r>
                        <a:rPr lang="en-US" sz="1400" dirty="0"/>
                        <a:t>Less than or equal to 1/3 [3]</a:t>
                      </a:r>
                    </a:p>
                  </a:txBody>
                  <a:tcPr/>
                </a:tc>
                <a:extLst>
                  <a:ext uri="{0D108BD9-81ED-4DB2-BD59-A6C34878D82A}">
                    <a16:rowId xmlns:a16="http://schemas.microsoft.com/office/drawing/2014/main" val="3991636239"/>
                  </a:ext>
                </a:extLst>
              </a:tr>
              <a:tr h="461369">
                <a:tc>
                  <a:txBody>
                    <a:bodyPr/>
                    <a:lstStyle/>
                    <a:p>
                      <a:r>
                        <a:rPr lang="en-US" sz="1400" dirty="0"/>
                        <a:t>Light work</a:t>
                      </a:r>
                    </a:p>
                  </a:txBody>
                  <a:tcPr/>
                </a:tc>
                <a:tc>
                  <a:txBody>
                    <a:bodyPr/>
                    <a:lstStyle/>
                    <a:p>
                      <a:r>
                        <a:rPr lang="en-US" sz="1400" dirty="0"/>
                        <a:t>11 – 25 pounds</a:t>
                      </a:r>
                    </a:p>
                  </a:txBody>
                  <a:tcPr/>
                </a:tc>
                <a:tc>
                  <a:txBody>
                    <a:bodyPr/>
                    <a:lstStyle/>
                    <a:p>
                      <a:r>
                        <a:rPr lang="en-US" sz="1400" dirty="0"/>
                        <a:t>11 – 25 pounds</a:t>
                      </a:r>
                    </a:p>
                  </a:txBody>
                  <a:tcPr/>
                </a:tc>
                <a:tc>
                  <a:txBody>
                    <a:bodyPr/>
                    <a:lstStyle/>
                    <a:p>
                      <a:r>
                        <a:rPr lang="en-US" sz="1400" dirty="0"/>
                        <a:t>1–10 pounds</a:t>
                      </a:r>
                    </a:p>
                  </a:txBody>
                  <a:tcPr/>
                </a:tc>
                <a:tc>
                  <a:txBody>
                    <a:bodyPr/>
                    <a:lstStyle/>
                    <a:p>
                      <a:r>
                        <a:rPr lang="en-US" sz="1400" dirty="0"/>
                        <a:t>Negligible weight[2]</a:t>
                      </a:r>
                    </a:p>
                  </a:txBody>
                  <a:tcPr/>
                </a:tc>
                <a:tc>
                  <a:txBody>
                    <a:bodyPr/>
                    <a:lstStyle/>
                    <a:p>
                      <a:endParaRPr lang="en-US" sz="1400" dirty="0"/>
                    </a:p>
                  </a:txBody>
                  <a:tcPr/>
                </a:tc>
                <a:extLst>
                  <a:ext uri="{0D108BD9-81ED-4DB2-BD59-A6C34878D82A}">
                    <a16:rowId xmlns:a16="http://schemas.microsoft.com/office/drawing/2014/main" val="202771064"/>
                  </a:ext>
                </a:extLst>
              </a:tr>
              <a:tr h="461369">
                <a:tc>
                  <a:txBody>
                    <a:bodyPr/>
                    <a:lstStyle/>
                    <a:p>
                      <a:r>
                        <a:rPr lang="en-US" sz="1400" dirty="0"/>
                        <a:t>Medium work</a:t>
                      </a:r>
                    </a:p>
                  </a:txBody>
                  <a:tcPr/>
                </a:tc>
                <a:tc>
                  <a:txBody>
                    <a:bodyPr/>
                    <a:lstStyle/>
                    <a:p>
                      <a:r>
                        <a:rPr lang="en-US" sz="1400" dirty="0"/>
                        <a:t>26 – 50 pounds</a:t>
                      </a:r>
                    </a:p>
                  </a:txBody>
                  <a:tcPr/>
                </a:tc>
                <a:tc>
                  <a:txBody>
                    <a:bodyPr/>
                    <a:lstStyle/>
                    <a:p>
                      <a:r>
                        <a:rPr lang="en-US" sz="1400" dirty="0"/>
                        <a:t>26 – 50 pounds</a:t>
                      </a:r>
                    </a:p>
                  </a:txBody>
                  <a:tcPr/>
                </a:tc>
                <a:tc>
                  <a:txBody>
                    <a:bodyPr/>
                    <a:lstStyle/>
                    <a:p>
                      <a:r>
                        <a:rPr lang="en-US" sz="1400" dirty="0"/>
                        <a:t>11 – 25 pounds</a:t>
                      </a:r>
                    </a:p>
                  </a:txBody>
                  <a:tcPr/>
                </a:tc>
                <a:tc>
                  <a:txBody>
                    <a:bodyPr/>
                    <a:lstStyle/>
                    <a:p>
                      <a:r>
                        <a:rPr lang="en-US" sz="1400" dirty="0"/>
                        <a:t>1 – 10 pounds</a:t>
                      </a:r>
                    </a:p>
                  </a:txBody>
                  <a:tcPr/>
                </a:tc>
                <a:tc>
                  <a:txBody>
                    <a:bodyPr/>
                    <a:lstStyle/>
                    <a:p>
                      <a:endParaRPr lang="en-US" sz="1400"/>
                    </a:p>
                  </a:txBody>
                  <a:tcPr/>
                </a:tc>
                <a:extLst>
                  <a:ext uri="{0D108BD9-81ED-4DB2-BD59-A6C34878D82A}">
                    <a16:rowId xmlns:a16="http://schemas.microsoft.com/office/drawing/2014/main" val="2529193761"/>
                  </a:ext>
                </a:extLst>
              </a:tr>
              <a:tr h="461369">
                <a:tc>
                  <a:txBody>
                    <a:bodyPr/>
                    <a:lstStyle/>
                    <a:p>
                      <a:r>
                        <a:rPr lang="en-US" sz="1400" dirty="0"/>
                        <a:t>Heavy work</a:t>
                      </a:r>
                    </a:p>
                  </a:txBody>
                  <a:tcPr/>
                </a:tc>
                <a:tc>
                  <a:txBody>
                    <a:bodyPr/>
                    <a:lstStyle/>
                    <a:p>
                      <a:r>
                        <a:rPr lang="en-US" sz="1400" dirty="0"/>
                        <a:t>51 – 100 pounds</a:t>
                      </a:r>
                    </a:p>
                  </a:txBody>
                  <a:tcPr/>
                </a:tc>
                <a:tc>
                  <a:txBody>
                    <a:bodyPr/>
                    <a:lstStyle/>
                    <a:p>
                      <a:r>
                        <a:rPr lang="en-US" sz="1400" dirty="0"/>
                        <a:t>51 – 100 pounds</a:t>
                      </a:r>
                    </a:p>
                  </a:txBody>
                  <a:tcPr/>
                </a:tc>
                <a:tc>
                  <a:txBody>
                    <a:bodyPr/>
                    <a:lstStyle/>
                    <a:p>
                      <a:r>
                        <a:rPr lang="en-US" sz="1400" dirty="0"/>
                        <a:t>26 – 50 pounds</a:t>
                      </a:r>
                    </a:p>
                  </a:txBody>
                  <a:tcPr/>
                </a:tc>
                <a:tc>
                  <a:txBody>
                    <a:bodyPr/>
                    <a:lstStyle/>
                    <a:p>
                      <a:r>
                        <a:rPr lang="en-US" sz="1400" dirty="0"/>
                        <a:t>11 – 25 pounds</a:t>
                      </a:r>
                    </a:p>
                  </a:txBody>
                  <a:tcPr/>
                </a:tc>
                <a:tc>
                  <a:txBody>
                    <a:bodyPr/>
                    <a:lstStyle/>
                    <a:p>
                      <a:endParaRPr lang="en-US" sz="1400"/>
                    </a:p>
                  </a:txBody>
                  <a:tcPr/>
                </a:tc>
                <a:extLst>
                  <a:ext uri="{0D108BD9-81ED-4DB2-BD59-A6C34878D82A}">
                    <a16:rowId xmlns:a16="http://schemas.microsoft.com/office/drawing/2014/main" val="1746871063"/>
                  </a:ext>
                </a:extLst>
              </a:tr>
              <a:tr h="461369">
                <a:tc>
                  <a:txBody>
                    <a:bodyPr/>
                    <a:lstStyle/>
                    <a:p>
                      <a:r>
                        <a:rPr lang="en-US" sz="1400" dirty="0"/>
                        <a:t>Very heavy work</a:t>
                      </a:r>
                    </a:p>
                  </a:txBody>
                  <a:tcPr/>
                </a:tc>
                <a:tc>
                  <a:txBody>
                    <a:bodyPr/>
                    <a:lstStyle/>
                    <a:p>
                      <a:r>
                        <a:rPr lang="en-US" sz="1400" dirty="0"/>
                        <a:t>&gt; 100 pounds</a:t>
                      </a:r>
                    </a:p>
                  </a:txBody>
                  <a:tcPr/>
                </a:tc>
                <a:tc>
                  <a:txBody>
                    <a:bodyPr/>
                    <a:lstStyle/>
                    <a:p>
                      <a:r>
                        <a:rPr lang="en-US" sz="1400" dirty="0"/>
                        <a:t>&gt; 100 pounds</a:t>
                      </a:r>
                    </a:p>
                  </a:txBody>
                  <a:tcPr/>
                </a:tc>
                <a:tc>
                  <a:txBody>
                    <a:bodyPr/>
                    <a:lstStyle/>
                    <a:p>
                      <a:r>
                        <a:rPr lang="en-US" sz="1400" dirty="0"/>
                        <a:t>&gt; 50 pounds</a:t>
                      </a:r>
                    </a:p>
                  </a:txBody>
                  <a:tcPr/>
                </a:tc>
                <a:tc>
                  <a:txBody>
                    <a:bodyPr/>
                    <a:lstStyle/>
                    <a:p>
                      <a:r>
                        <a:rPr lang="en-US" sz="1400" dirty="0"/>
                        <a:t>&gt; 25 pounds</a:t>
                      </a:r>
                    </a:p>
                  </a:txBody>
                  <a:tcPr/>
                </a:tc>
                <a:tc>
                  <a:txBody>
                    <a:bodyPr/>
                    <a:lstStyle/>
                    <a:p>
                      <a:endParaRPr lang="en-US" sz="1400" dirty="0"/>
                    </a:p>
                  </a:txBody>
                  <a:tcPr/>
                </a:tc>
                <a:extLst>
                  <a:ext uri="{0D108BD9-81ED-4DB2-BD59-A6C34878D82A}">
                    <a16:rowId xmlns:a16="http://schemas.microsoft.com/office/drawing/2014/main" val="1098041925"/>
                  </a:ext>
                </a:extLst>
              </a:tr>
            </a:tbl>
          </a:graphicData>
        </a:graphic>
      </p:graphicFrame>
      <p:sp>
        <p:nvSpPr>
          <p:cNvPr id="2" name="TextBox 1">
            <a:extLst>
              <a:ext uri="{FF2B5EF4-FFF2-40B4-BE49-F238E27FC236}">
                <a16:creationId xmlns:a16="http://schemas.microsoft.com/office/drawing/2014/main" id="{7759588D-039D-723A-08FA-2E92C3F8C9B7}"/>
              </a:ext>
            </a:extLst>
          </p:cNvPr>
          <p:cNvSpPr txBox="1"/>
          <p:nvPr/>
        </p:nvSpPr>
        <p:spPr>
          <a:xfrm>
            <a:off x="424773" y="5124264"/>
            <a:ext cx="9711448" cy="1354217"/>
          </a:xfrm>
          <a:prstGeom prst="rect">
            <a:avLst/>
          </a:prstGeom>
          <a:noFill/>
        </p:spPr>
        <p:txBody>
          <a:bodyPr wrap="square" rtlCol="0">
            <a:spAutoFit/>
          </a:bodyPr>
          <a:lstStyle/>
          <a:p>
            <a:r>
              <a:rPr lang="en-US" sz="1600" b="1" dirty="0">
                <a:solidFill>
                  <a:schemeClr val="accent1"/>
                </a:solidFill>
              </a:rPr>
              <a:t>[1] Standing estimates includes time spent standing, walking, and in low postures.</a:t>
            </a:r>
          </a:p>
          <a:p>
            <a:r>
              <a:rPr lang="en-US" sz="1600" dirty="0"/>
              <a:t>[2] Negligible weight includes anything lifted or carried weighing less than 1 pound. </a:t>
            </a:r>
          </a:p>
          <a:p>
            <a:r>
              <a:rPr lang="en-US" sz="1600" dirty="0"/>
              <a:t>[3] When the sedentary lifting or carrying requirements are met, and more than 1/3 of the workday is spent standing, light work is required.</a:t>
            </a:r>
          </a:p>
          <a:p>
            <a:endParaRPr lang="en-US" dirty="0"/>
          </a:p>
        </p:txBody>
      </p:sp>
      <p:pic>
        <p:nvPicPr>
          <p:cNvPr id="4" name="Picture 3">
            <a:extLst>
              <a:ext uri="{FF2B5EF4-FFF2-40B4-BE49-F238E27FC236}">
                <a16:creationId xmlns:a16="http://schemas.microsoft.com/office/drawing/2014/main" id="{3F8EAFA3-A131-2280-3868-3C4A3BF6257D}"/>
              </a:ext>
            </a:extLst>
          </p:cNvPr>
          <p:cNvPicPr>
            <a:picLocks noChangeAspect="1"/>
          </p:cNvPicPr>
          <p:nvPr/>
        </p:nvPicPr>
        <p:blipFill>
          <a:blip r:embed="rId2"/>
          <a:stretch>
            <a:fillRect/>
          </a:stretch>
        </p:blipFill>
        <p:spPr>
          <a:xfrm>
            <a:off x="671210" y="204295"/>
            <a:ext cx="11197132" cy="1322947"/>
          </a:xfrm>
          <a:prstGeom prst="rect">
            <a:avLst/>
          </a:prstGeom>
        </p:spPr>
      </p:pic>
      <p:sp>
        <p:nvSpPr>
          <p:cNvPr id="3" name="Arrow: Right 2">
            <a:extLst>
              <a:ext uri="{FF2B5EF4-FFF2-40B4-BE49-F238E27FC236}">
                <a16:creationId xmlns:a16="http://schemas.microsoft.com/office/drawing/2014/main" id="{D4F39910-3F44-7BBE-C98B-D22C7CA8373E}"/>
              </a:ext>
            </a:extLst>
          </p:cNvPr>
          <p:cNvSpPr/>
          <p:nvPr/>
        </p:nvSpPr>
        <p:spPr>
          <a:xfrm>
            <a:off x="9328342" y="1715876"/>
            <a:ext cx="978408" cy="484632"/>
          </a:xfrm>
          <a:prstGeom prst="rightArrow">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4732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71F76-6F1F-5DE2-5856-D76CA017BA65}"/>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117C6519-3B05-C520-B1DE-3FF8E888252C}"/>
              </a:ext>
            </a:extLst>
          </p:cNvPr>
          <p:cNvGraphicFramePr>
            <a:graphicFrameLocks noGrp="1"/>
          </p:cNvGraphicFramePr>
          <p:nvPr/>
        </p:nvGraphicFramePr>
        <p:xfrm>
          <a:off x="421526" y="1527242"/>
          <a:ext cx="11443572" cy="3369476"/>
        </p:xfrm>
        <a:graphic>
          <a:graphicData uri="http://schemas.openxmlformats.org/drawingml/2006/table">
            <a:tbl>
              <a:tblPr firstRow="1" bandRow="1">
                <a:tableStyleId>{5C22544A-7EE6-4342-B048-85BDC9FD1C3A}</a:tableStyleId>
              </a:tblPr>
              <a:tblGrid>
                <a:gridCol w="1907262">
                  <a:extLst>
                    <a:ext uri="{9D8B030D-6E8A-4147-A177-3AD203B41FA5}">
                      <a16:colId xmlns:a16="http://schemas.microsoft.com/office/drawing/2014/main" val="637799823"/>
                    </a:ext>
                  </a:extLst>
                </a:gridCol>
                <a:gridCol w="1907262">
                  <a:extLst>
                    <a:ext uri="{9D8B030D-6E8A-4147-A177-3AD203B41FA5}">
                      <a16:colId xmlns:a16="http://schemas.microsoft.com/office/drawing/2014/main" val="3937638589"/>
                    </a:ext>
                  </a:extLst>
                </a:gridCol>
                <a:gridCol w="1907262">
                  <a:extLst>
                    <a:ext uri="{9D8B030D-6E8A-4147-A177-3AD203B41FA5}">
                      <a16:colId xmlns:a16="http://schemas.microsoft.com/office/drawing/2014/main" val="3431103971"/>
                    </a:ext>
                  </a:extLst>
                </a:gridCol>
                <a:gridCol w="1907262">
                  <a:extLst>
                    <a:ext uri="{9D8B030D-6E8A-4147-A177-3AD203B41FA5}">
                      <a16:colId xmlns:a16="http://schemas.microsoft.com/office/drawing/2014/main" val="1585824692"/>
                    </a:ext>
                  </a:extLst>
                </a:gridCol>
                <a:gridCol w="1907262">
                  <a:extLst>
                    <a:ext uri="{9D8B030D-6E8A-4147-A177-3AD203B41FA5}">
                      <a16:colId xmlns:a16="http://schemas.microsoft.com/office/drawing/2014/main" val="972200353"/>
                    </a:ext>
                  </a:extLst>
                </a:gridCol>
                <a:gridCol w="1907262">
                  <a:extLst>
                    <a:ext uri="{9D8B030D-6E8A-4147-A177-3AD203B41FA5}">
                      <a16:colId xmlns:a16="http://schemas.microsoft.com/office/drawing/2014/main" val="214861872"/>
                    </a:ext>
                  </a:extLst>
                </a:gridCol>
              </a:tblGrid>
              <a:tr h="946254">
                <a:tc>
                  <a:txBody>
                    <a:bodyPr/>
                    <a:lstStyle/>
                    <a:p>
                      <a:pPr algn="ctr"/>
                      <a:r>
                        <a:rPr lang="en-US" sz="1500" dirty="0"/>
                        <a:t>Strength level</a:t>
                      </a:r>
                    </a:p>
                  </a:txBody>
                  <a:tcPr/>
                </a:tc>
                <a:tc>
                  <a:txBody>
                    <a:bodyPr/>
                    <a:lstStyle/>
                    <a:p>
                      <a:pPr algn="ctr"/>
                      <a:r>
                        <a:rPr lang="en-US" sz="1500" dirty="0"/>
                        <a:t>Seldom</a:t>
                      </a:r>
                    </a:p>
                    <a:p>
                      <a:pPr algn="ctr"/>
                      <a:r>
                        <a:rPr lang="en-US" sz="1500" dirty="0"/>
                        <a:t>( up to 2% )</a:t>
                      </a:r>
                    </a:p>
                  </a:txBody>
                  <a:tcPr/>
                </a:tc>
                <a:tc>
                  <a:txBody>
                    <a:bodyPr/>
                    <a:lstStyle/>
                    <a:p>
                      <a:pPr algn="ctr"/>
                      <a:r>
                        <a:rPr lang="en-US" sz="1500" dirty="0"/>
                        <a:t>Occasionally</a:t>
                      </a:r>
                    </a:p>
                    <a:p>
                      <a:pPr algn="ctr"/>
                      <a:r>
                        <a:rPr lang="en-US" sz="1500" dirty="0"/>
                        <a:t>( from 2% to 1/3 ) of WK DAY</a:t>
                      </a:r>
                    </a:p>
                  </a:txBody>
                  <a:tcPr/>
                </a:tc>
                <a:tc>
                  <a:txBody>
                    <a:bodyPr/>
                    <a:lstStyle/>
                    <a:p>
                      <a:pPr algn="ctr"/>
                      <a:r>
                        <a:rPr lang="en-US" sz="1500" dirty="0"/>
                        <a:t>Frequently</a:t>
                      </a:r>
                    </a:p>
                    <a:p>
                      <a:pPr algn="ctr"/>
                      <a:r>
                        <a:rPr lang="en-US" sz="1500" dirty="0"/>
                        <a:t>( 1/3 - 2/3 )</a:t>
                      </a:r>
                    </a:p>
                    <a:p>
                      <a:pPr algn="ctr"/>
                      <a:endParaRPr lang="en-US" sz="1500" dirty="0"/>
                    </a:p>
                    <a:p>
                      <a:pPr algn="ctr"/>
                      <a:endParaRPr lang="en-US" sz="1500" dirty="0"/>
                    </a:p>
                  </a:txBody>
                  <a:tcPr/>
                </a:tc>
                <a:tc>
                  <a:txBody>
                    <a:bodyPr/>
                    <a:lstStyle/>
                    <a:p>
                      <a:pPr algn="ctr"/>
                      <a:r>
                        <a:rPr lang="en-US" sz="1500" dirty="0"/>
                        <a:t>Constantly</a:t>
                      </a:r>
                    </a:p>
                    <a:p>
                      <a:pPr algn="ctr"/>
                      <a:r>
                        <a:rPr lang="en-US" sz="1500" dirty="0"/>
                        <a:t>( 2/3 or more)</a:t>
                      </a:r>
                    </a:p>
                  </a:txBody>
                  <a:tcPr/>
                </a:tc>
                <a:tc>
                  <a:txBody>
                    <a:bodyPr/>
                    <a:lstStyle/>
                    <a:p>
                      <a:pPr algn="ctr"/>
                      <a:r>
                        <a:rPr lang="en-US" sz="1500" dirty="0"/>
                        <a:t>Percent of workday standing [1]</a:t>
                      </a:r>
                    </a:p>
                  </a:txBody>
                  <a:tcPr/>
                </a:tc>
                <a:extLst>
                  <a:ext uri="{0D108BD9-81ED-4DB2-BD59-A6C34878D82A}">
                    <a16:rowId xmlns:a16="http://schemas.microsoft.com/office/drawing/2014/main" val="421490995"/>
                  </a:ext>
                </a:extLst>
              </a:tr>
              <a:tr h="487464">
                <a:tc>
                  <a:txBody>
                    <a:bodyPr/>
                    <a:lstStyle/>
                    <a:p>
                      <a:r>
                        <a:rPr lang="en-US" sz="1400" dirty="0"/>
                        <a:t>Sedentary work</a:t>
                      </a:r>
                    </a:p>
                  </a:txBody>
                  <a:tcPr/>
                </a:tc>
                <a:tc>
                  <a:txBody>
                    <a:bodyPr/>
                    <a:lstStyle/>
                    <a:p>
                      <a:r>
                        <a:rPr lang="en-US" sz="1400" dirty="0"/>
                        <a:t>Up to 10 pounds</a:t>
                      </a:r>
                    </a:p>
                  </a:txBody>
                  <a:tcPr/>
                </a:tc>
                <a:tc>
                  <a:txBody>
                    <a:bodyPr/>
                    <a:lstStyle/>
                    <a:p>
                      <a:r>
                        <a:rPr lang="en-US" sz="1400" dirty="0"/>
                        <a:t>Up to 10 pounds</a:t>
                      </a:r>
                    </a:p>
                  </a:txBody>
                  <a:tcPr/>
                </a:tc>
                <a:tc>
                  <a:txBody>
                    <a:bodyPr/>
                    <a:lstStyle/>
                    <a:p>
                      <a:r>
                        <a:rPr lang="en-US" sz="1400" dirty="0"/>
                        <a:t>Negligible weight [2]</a:t>
                      </a:r>
                    </a:p>
                  </a:txBody>
                  <a:tcPr/>
                </a:tc>
                <a:tc>
                  <a:txBody>
                    <a:bodyPr/>
                    <a:lstStyle/>
                    <a:p>
                      <a:r>
                        <a:rPr lang="en-US" sz="1400" dirty="0"/>
                        <a:t>No weight</a:t>
                      </a:r>
                    </a:p>
                  </a:txBody>
                  <a:tcPr/>
                </a:tc>
                <a:tc>
                  <a:txBody>
                    <a:bodyPr/>
                    <a:lstStyle/>
                    <a:p>
                      <a:r>
                        <a:rPr lang="en-US" sz="1400" dirty="0"/>
                        <a:t>Less than or equal to 1/3 [3]</a:t>
                      </a:r>
                    </a:p>
                  </a:txBody>
                  <a:tcPr/>
                </a:tc>
                <a:extLst>
                  <a:ext uri="{0D108BD9-81ED-4DB2-BD59-A6C34878D82A}">
                    <a16:rowId xmlns:a16="http://schemas.microsoft.com/office/drawing/2014/main" val="3991636239"/>
                  </a:ext>
                </a:extLst>
              </a:tr>
              <a:tr h="461369">
                <a:tc>
                  <a:txBody>
                    <a:bodyPr/>
                    <a:lstStyle/>
                    <a:p>
                      <a:r>
                        <a:rPr lang="en-US" sz="1400" dirty="0"/>
                        <a:t>Light work</a:t>
                      </a:r>
                    </a:p>
                  </a:txBody>
                  <a:tcPr/>
                </a:tc>
                <a:tc>
                  <a:txBody>
                    <a:bodyPr/>
                    <a:lstStyle/>
                    <a:p>
                      <a:r>
                        <a:rPr lang="en-US" sz="1400" dirty="0"/>
                        <a:t>11 – 25 pounds</a:t>
                      </a:r>
                    </a:p>
                  </a:txBody>
                  <a:tcPr/>
                </a:tc>
                <a:tc>
                  <a:txBody>
                    <a:bodyPr/>
                    <a:lstStyle/>
                    <a:p>
                      <a:r>
                        <a:rPr lang="en-US" sz="1400" dirty="0"/>
                        <a:t>11 – 25 pounds</a:t>
                      </a:r>
                    </a:p>
                  </a:txBody>
                  <a:tcPr/>
                </a:tc>
                <a:tc>
                  <a:txBody>
                    <a:bodyPr/>
                    <a:lstStyle/>
                    <a:p>
                      <a:r>
                        <a:rPr lang="en-US" sz="1400" dirty="0"/>
                        <a:t>1–10 pounds</a:t>
                      </a:r>
                    </a:p>
                  </a:txBody>
                  <a:tcPr/>
                </a:tc>
                <a:tc>
                  <a:txBody>
                    <a:bodyPr/>
                    <a:lstStyle/>
                    <a:p>
                      <a:r>
                        <a:rPr lang="en-US" sz="1400" dirty="0"/>
                        <a:t>Negligible weight[2]</a:t>
                      </a:r>
                    </a:p>
                  </a:txBody>
                  <a:tcPr/>
                </a:tc>
                <a:tc>
                  <a:txBody>
                    <a:bodyPr/>
                    <a:lstStyle/>
                    <a:p>
                      <a:endParaRPr lang="en-US" sz="1400" dirty="0"/>
                    </a:p>
                  </a:txBody>
                  <a:tcPr/>
                </a:tc>
                <a:extLst>
                  <a:ext uri="{0D108BD9-81ED-4DB2-BD59-A6C34878D82A}">
                    <a16:rowId xmlns:a16="http://schemas.microsoft.com/office/drawing/2014/main" val="202771064"/>
                  </a:ext>
                </a:extLst>
              </a:tr>
              <a:tr h="461369">
                <a:tc>
                  <a:txBody>
                    <a:bodyPr/>
                    <a:lstStyle/>
                    <a:p>
                      <a:r>
                        <a:rPr lang="en-US" sz="1400" dirty="0"/>
                        <a:t>Medium work</a:t>
                      </a:r>
                    </a:p>
                  </a:txBody>
                  <a:tcPr/>
                </a:tc>
                <a:tc>
                  <a:txBody>
                    <a:bodyPr/>
                    <a:lstStyle/>
                    <a:p>
                      <a:r>
                        <a:rPr lang="en-US" sz="1400" dirty="0"/>
                        <a:t>26 – 50 pounds</a:t>
                      </a:r>
                    </a:p>
                  </a:txBody>
                  <a:tcPr/>
                </a:tc>
                <a:tc>
                  <a:txBody>
                    <a:bodyPr/>
                    <a:lstStyle/>
                    <a:p>
                      <a:r>
                        <a:rPr lang="en-US" sz="1400" dirty="0"/>
                        <a:t>26 – 50 pounds</a:t>
                      </a:r>
                    </a:p>
                  </a:txBody>
                  <a:tcPr/>
                </a:tc>
                <a:tc>
                  <a:txBody>
                    <a:bodyPr/>
                    <a:lstStyle/>
                    <a:p>
                      <a:r>
                        <a:rPr lang="en-US" sz="1400" dirty="0"/>
                        <a:t>11 – 25 pounds</a:t>
                      </a:r>
                    </a:p>
                  </a:txBody>
                  <a:tcPr/>
                </a:tc>
                <a:tc>
                  <a:txBody>
                    <a:bodyPr/>
                    <a:lstStyle/>
                    <a:p>
                      <a:r>
                        <a:rPr lang="en-US" sz="1400" dirty="0"/>
                        <a:t>1 – 10 pounds</a:t>
                      </a:r>
                    </a:p>
                  </a:txBody>
                  <a:tcPr/>
                </a:tc>
                <a:tc>
                  <a:txBody>
                    <a:bodyPr/>
                    <a:lstStyle/>
                    <a:p>
                      <a:endParaRPr lang="en-US" sz="1400"/>
                    </a:p>
                  </a:txBody>
                  <a:tcPr/>
                </a:tc>
                <a:extLst>
                  <a:ext uri="{0D108BD9-81ED-4DB2-BD59-A6C34878D82A}">
                    <a16:rowId xmlns:a16="http://schemas.microsoft.com/office/drawing/2014/main" val="2529193761"/>
                  </a:ext>
                </a:extLst>
              </a:tr>
              <a:tr h="461369">
                <a:tc>
                  <a:txBody>
                    <a:bodyPr/>
                    <a:lstStyle/>
                    <a:p>
                      <a:r>
                        <a:rPr lang="en-US" sz="1400" dirty="0"/>
                        <a:t>Heavy work</a:t>
                      </a:r>
                    </a:p>
                  </a:txBody>
                  <a:tcPr/>
                </a:tc>
                <a:tc>
                  <a:txBody>
                    <a:bodyPr/>
                    <a:lstStyle/>
                    <a:p>
                      <a:r>
                        <a:rPr lang="en-US" sz="1400" dirty="0"/>
                        <a:t>51 – 100 pounds</a:t>
                      </a:r>
                    </a:p>
                  </a:txBody>
                  <a:tcPr/>
                </a:tc>
                <a:tc>
                  <a:txBody>
                    <a:bodyPr/>
                    <a:lstStyle/>
                    <a:p>
                      <a:r>
                        <a:rPr lang="en-US" sz="1400" dirty="0"/>
                        <a:t>51 – 100 pounds</a:t>
                      </a:r>
                    </a:p>
                  </a:txBody>
                  <a:tcPr/>
                </a:tc>
                <a:tc>
                  <a:txBody>
                    <a:bodyPr/>
                    <a:lstStyle/>
                    <a:p>
                      <a:r>
                        <a:rPr lang="en-US" sz="1400" dirty="0"/>
                        <a:t>26 – 50 pounds</a:t>
                      </a:r>
                    </a:p>
                  </a:txBody>
                  <a:tcPr/>
                </a:tc>
                <a:tc>
                  <a:txBody>
                    <a:bodyPr/>
                    <a:lstStyle/>
                    <a:p>
                      <a:r>
                        <a:rPr lang="en-US" sz="1400" dirty="0"/>
                        <a:t>11 – 25 pounds</a:t>
                      </a:r>
                    </a:p>
                  </a:txBody>
                  <a:tcPr/>
                </a:tc>
                <a:tc>
                  <a:txBody>
                    <a:bodyPr/>
                    <a:lstStyle/>
                    <a:p>
                      <a:endParaRPr lang="en-US" sz="1400"/>
                    </a:p>
                  </a:txBody>
                  <a:tcPr/>
                </a:tc>
                <a:extLst>
                  <a:ext uri="{0D108BD9-81ED-4DB2-BD59-A6C34878D82A}">
                    <a16:rowId xmlns:a16="http://schemas.microsoft.com/office/drawing/2014/main" val="1746871063"/>
                  </a:ext>
                </a:extLst>
              </a:tr>
              <a:tr h="461369">
                <a:tc>
                  <a:txBody>
                    <a:bodyPr/>
                    <a:lstStyle/>
                    <a:p>
                      <a:r>
                        <a:rPr lang="en-US" sz="1400" dirty="0"/>
                        <a:t>Very heavy work</a:t>
                      </a:r>
                    </a:p>
                  </a:txBody>
                  <a:tcPr/>
                </a:tc>
                <a:tc>
                  <a:txBody>
                    <a:bodyPr/>
                    <a:lstStyle/>
                    <a:p>
                      <a:r>
                        <a:rPr lang="en-US" sz="1400" dirty="0"/>
                        <a:t>&gt; 100 pounds</a:t>
                      </a:r>
                    </a:p>
                  </a:txBody>
                  <a:tcPr/>
                </a:tc>
                <a:tc>
                  <a:txBody>
                    <a:bodyPr/>
                    <a:lstStyle/>
                    <a:p>
                      <a:r>
                        <a:rPr lang="en-US" sz="1400" dirty="0"/>
                        <a:t>&gt; 100 pounds</a:t>
                      </a:r>
                    </a:p>
                  </a:txBody>
                  <a:tcPr/>
                </a:tc>
                <a:tc>
                  <a:txBody>
                    <a:bodyPr/>
                    <a:lstStyle/>
                    <a:p>
                      <a:r>
                        <a:rPr lang="en-US" sz="1400" dirty="0"/>
                        <a:t>&gt; 50 pounds</a:t>
                      </a:r>
                    </a:p>
                  </a:txBody>
                  <a:tcPr/>
                </a:tc>
                <a:tc>
                  <a:txBody>
                    <a:bodyPr/>
                    <a:lstStyle/>
                    <a:p>
                      <a:r>
                        <a:rPr lang="en-US" sz="1400" dirty="0"/>
                        <a:t>&gt; 25 pounds</a:t>
                      </a:r>
                    </a:p>
                  </a:txBody>
                  <a:tcPr/>
                </a:tc>
                <a:tc>
                  <a:txBody>
                    <a:bodyPr/>
                    <a:lstStyle/>
                    <a:p>
                      <a:endParaRPr lang="en-US" sz="1400" dirty="0"/>
                    </a:p>
                  </a:txBody>
                  <a:tcPr/>
                </a:tc>
                <a:extLst>
                  <a:ext uri="{0D108BD9-81ED-4DB2-BD59-A6C34878D82A}">
                    <a16:rowId xmlns:a16="http://schemas.microsoft.com/office/drawing/2014/main" val="1098041925"/>
                  </a:ext>
                </a:extLst>
              </a:tr>
            </a:tbl>
          </a:graphicData>
        </a:graphic>
      </p:graphicFrame>
      <p:sp>
        <p:nvSpPr>
          <p:cNvPr id="2" name="TextBox 1">
            <a:extLst>
              <a:ext uri="{FF2B5EF4-FFF2-40B4-BE49-F238E27FC236}">
                <a16:creationId xmlns:a16="http://schemas.microsoft.com/office/drawing/2014/main" id="{E6B45EB3-B0E8-2AEF-D8B5-02480A53B3E0}"/>
              </a:ext>
            </a:extLst>
          </p:cNvPr>
          <p:cNvSpPr txBox="1"/>
          <p:nvPr/>
        </p:nvSpPr>
        <p:spPr>
          <a:xfrm>
            <a:off x="424773" y="5124264"/>
            <a:ext cx="9711448" cy="1354217"/>
          </a:xfrm>
          <a:prstGeom prst="rect">
            <a:avLst/>
          </a:prstGeom>
          <a:noFill/>
        </p:spPr>
        <p:txBody>
          <a:bodyPr wrap="square" rtlCol="0">
            <a:spAutoFit/>
          </a:bodyPr>
          <a:lstStyle/>
          <a:p>
            <a:r>
              <a:rPr lang="en-US" sz="1600" dirty="0"/>
              <a:t>[1] Standing estimates includes time spent standing, walking, and in low postures.</a:t>
            </a:r>
          </a:p>
          <a:p>
            <a:r>
              <a:rPr lang="en-US" sz="1600" b="1" dirty="0">
                <a:solidFill>
                  <a:schemeClr val="accent1"/>
                </a:solidFill>
              </a:rPr>
              <a:t>[2] Negligible weight includes anything lifted or carried weighing less than 1 pound. </a:t>
            </a:r>
          </a:p>
          <a:p>
            <a:r>
              <a:rPr lang="en-US" sz="1600" dirty="0"/>
              <a:t>[3] When the sedentary lifting or carrying requirements are met, and more than 1/3 of the workday is spent standing, light work is required.</a:t>
            </a:r>
          </a:p>
          <a:p>
            <a:endParaRPr lang="en-US" dirty="0"/>
          </a:p>
        </p:txBody>
      </p:sp>
      <p:pic>
        <p:nvPicPr>
          <p:cNvPr id="4" name="Picture 3">
            <a:extLst>
              <a:ext uri="{FF2B5EF4-FFF2-40B4-BE49-F238E27FC236}">
                <a16:creationId xmlns:a16="http://schemas.microsoft.com/office/drawing/2014/main" id="{DE0D7D5A-58CA-0517-88BD-FF50A0F836AA}"/>
              </a:ext>
            </a:extLst>
          </p:cNvPr>
          <p:cNvPicPr>
            <a:picLocks noChangeAspect="1"/>
          </p:cNvPicPr>
          <p:nvPr/>
        </p:nvPicPr>
        <p:blipFill>
          <a:blip r:embed="rId2"/>
          <a:stretch>
            <a:fillRect/>
          </a:stretch>
        </p:blipFill>
        <p:spPr>
          <a:xfrm>
            <a:off x="671210" y="204295"/>
            <a:ext cx="11197132" cy="1322947"/>
          </a:xfrm>
          <a:prstGeom prst="rect">
            <a:avLst/>
          </a:prstGeom>
        </p:spPr>
      </p:pic>
      <p:sp>
        <p:nvSpPr>
          <p:cNvPr id="3" name="Arrow: Right 2">
            <a:extLst>
              <a:ext uri="{FF2B5EF4-FFF2-40B4-BE49-F238E27FC236}">
                <a16:creationId xmlns:a16="http://schemas.microsoft.com/office/drawing/2014/main" id="{6DC5A6BC-C195-8B9B-8E1E-3DE4A7A9F558}"/>
              </a:ext>
            </a:extLst>
          </p:cNvPr>
          <p:cNvSpPr/>
          <p:nvPr/>
        </p:nvSpPr>
        <p:spPr>
          <a:xfrm>
            <a:off x="5164904" y="2455848"/>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Right 4">
            <a:extLst>
              <a:ext uri="{FF2B5EF4-FFF2-40B4-BE49-F238E27FC236}">
                <a16:creationId xmlns:a16="http://schemas.microsoft.com/office/drawing/2014/main" id="{D5ECAFE1-028A-4DE6-BF17-06F323D3BED8}"/>
              </a:ext>
            </a:extLst>
          </p:cNvPr>
          <p:cNvSpPr/>
          <p:nvPr/>
        </p:nvSpPr>
        <p:spPr>
          <a:xfrm>
            <a:off x="7068283" y="2969664"/>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7326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252A5-52C2-25FE-C500-DF29FB536302}"/>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76B7247F-2BFB-E05D-8A4B-8913CC774B30}"/>
              </a:ext>
            </a:extLst>
          </p:cNvPr>
          <p:cNvGraphicFramePr>
            <a:graphicFrameLocks noGrp="1"/>
          </p:cNvGraphicFramePr>
          <p:nvPr/>
        </p:nvGraphicFramePr>
        <p:xfrm>
          <a:off x="421526" y="1527242"/>
          <a:ext cx="11443572" cy="3369476"/>
        </p:xfrm>
        <a:graphic>
          <a:graphicData uri="http://schemas.openxmlformats.org/drawingml/2006/table">
            <a:tbl>
              <a:tblPr firstRow="1" bandRow="1">
                <a:tableStyleId>{5C22544A-7EE6-4342-B048-85BDC9FD1C3A}</a:tableStyleId>
              </a:tblPr>
              <a:tblGrid>
                <a:gridCol w="1907262">
                  <a:extLst>
                    <a:ext uri="{9D8B030D-6E8A-4147-A177-3AD203B41FA5}">
                      <a16:colId xmlns:a16="http://schemas.microsoft.com/office/drawing/2014/main" val="637799823"/>
                    </a:ext>
                  </a:extLst>
                </a:gridCol>
                <a:gridCol w="1907262">
                  <a:extLst>
                    <a:ext uri="{9D8B030D-6E8A-4147-A177-3AD203B41FA5}">
                      <a16:colId xmlns:a16="http://schemas.microsoft.com/office/drawing/2014/main" val="3937638589"/>
                    </a:ext>
                  </a:extLst>
                </a:gridCol>
                <a:gridCol w="1907262">
                  <a:extLst>
                    <a:ext uri="{9D8B030D-6E8A-4147-A177-3AD203B41FA5}">
                      <a16:colId xmlns:a16="http://schemas.microsoft.com/office/drawing/2014/main" val="3431103971"/>
                    </a:ext>
                  </a:extLst>
                </a:gridCol>
                <a:gridCol w="1907262">
                  <a:extLst>
                    <a:ext uri="{9D8B030D-6E8A-4147-A177-3AD203B41FA5}">
                      <a16:colId xmlns:a16="http://schemas.microsoft.com/office/drawing/2014/main" val="1585824692"/>
                    </a:ext>
                  </a:extLst>
                </a:gridCol>
                <a:gridCol w="1907262">
                  <a:extLst>
                    <a:ext uri="{9D8B030D-6E8A-4147-A177-3AD203B41FA5}">
                      <a16:colId xmlns:a16="http://schemas.microsoft.com/office/drawing/2014/main" val="972200353"/>
                    </a:ext>
                  </a:extLst>
                </a:gridCol>
                <a:gridCol w="1907262">
                  <a:extLst>
                    <a:ext uri="{9D8B030D-6E8A-4147-A177-3AD203B41FA5}">
                      <a16:colId xmlns:a16="http://schemas.microsoft.com/office/drawing/2014/main" val="214861872"/>
                    </a:ext>
                  </a:extLst>
                </a:gridCol>
              </a:tblGrid>
              <a:tr h="946254">
                <a:tc>
                  <a:txBody>
                    <a:bodyPr/>
                    <a:lstStyle/>
                    <a:p>
                      <a:pPr algn="ctr"/>
                      <a:r>
                        <a:rPr lang="en-US" sz="1500" dirty="0"/>
                        <a:t>Strength level</a:t>
                      </a:r>
                    </a:p>
                  </a:txBody>
                  <a:tcPr/>
                </a:tc>
                <a:tc>
                  <a:txBody>
                    <a:bodyPr/>
                    <a:lstStyle/>
                    <a:p>
                      <a:pPr algn="ctr"/>
                      <a:r>
                        <a:rPr lang="en-US" sz="1500" dirty="0"/>
                        <a:t>Seldom</a:t>
                      </a:r>
                    </a:p>
                    <a:p>
                      <a:pPr algn="ctr"/>
                      <a:r>
                        <a:rPr lang="en-US" sz="1500" dirty="0"/>
                        <a:t>( up to 2% )</a:t>
                      </a:r>
                    </a:p>
                  </a:txBody>
                  <a:tcPr/>
                </a:tc>
                <a:tc>
                  <a:txBody>
                    <a:bodyPr/>
                    <a:lstStyle/>
                    <a:p>
                      <a:pPr algn="ctr"/>
                      <a:r>
                        <a:rPr lang="en-US" sz="1500" dirty="0"/>
                        <a:t>Occasionally</a:t>
                      </a:r>
                    </a:p>
                    <a:p>
                      <a:pPr algn="ctr"/>
                      <a:r>
                        <a:rPr lang="en-US" sz="1500" dirty="0"/>
                        <a:t>( from 2% to 1/3 ) of WK DAY</a:t>
                      </a:r>
                    </a:p>
                  </a:txBody>
                  <a:tcPr/>
                </a:tc>
                <a:tc>
                  <a:txBody>
                    <a:bodyPr/>
                    <a:lstStyle/>
                    <a:p>
                      <a:pPr algn="ctr"/>
                      <a:r>
                        <a:rPr lang="en-US" sz="1500" dirty="0"/>
                        <a:t>Frequently</a:t>
                      </a:r>
                    </a:p>
                    <a:p>
                      <a:pPr algn="ctr"/>
                      <a:r>
                        <a:rPr lang="en-US" sz="1500" dirty="0"/>
                        <a:t>( 1/3 - 2/3 )</a:t>
                      </a:r>
                    </a:p>
                    <a:p>
                      <a:pPr algn="ctr"/>
                      <a:endParaRPr lang="en-US" sz="1500" dirty="0"/>
                    </a:p>
                    <a:p>
                      <a:pPr algn="ctr"/>
                      <a:endParaRPr lang="en-US" sz="1500" dirty="0"/>
                    </a:p>
                  </a:txBody>
                  <a:tcPr/>
                </a:tc>
                <a:tc>
                  <a:txBody>
                    <a:bodyPr/>
                    <a:lstStyle/>
                    <a:p>
                      <a:pPr algn="ctr"/>
                      <a:r>
                        <a:rPr lang="en-US" sz="1500" dirty="0"/>
                        <a:t>Constantly</a:t>
                      </a:r>
                    </a:p>
                    <a:p>
                      <a:pPr algn="ctr"/>
                      <a:r>
                        <a:rPr lang="en-US" sz="1500" dirty="0"/>
                        <a:t>( 2/3 or more)</a:t>
                      </a:r>
                    </a:p>
                  </a:txBody>
                  <a:tcPr/>
                </a:tc>
                <a:tc>
                  <a:txBody>
                    <a:bodyPr/>
                    <a:lstStyle/>
                    <a:p>
                      <a:pPr algn="ctr"/>
                      <a:r>
                        <a:rPr lang="en-US" sz="1500" dirty="0"/>
                        <a:t>Percent of workday standing [1]</a:t>
                      </a:r>
                    </a:p>
                  </a:txBody>
                  <a:tcPr/>
                </a:tc>
                <a:extLst>
                  <a:ext uri="{0D108BD9-81ED-4DB2-BD59-A6C34878D82A}">
                    <a16:rowId xmlns:a16="http://schemas.microsoft.com/office/drawing/2014/main" val="421490995"/>
                  </a:ext>
                </a:extLst>
              </a:tr>
              <a:tr h="487464">
                <a:tc>
                  <a:txBody>
                    <a:bodyPr/>
                    <a:lstStyle/>
                    <a:p>
                      <a:r>
                        <a:rPr lang="en-US" sz="1400" dirty="0"/>
                        <a:t>Sedentary work</a:t>
                      </a:r>
                    </a:p>
                  </a:txBody>
                  <a:tcPr/>
                </a:tc>
                <a:tc>
                  <a:txBody>
                    <a:bodyPr/>
                    <a:lstStyle/>
                    <a:p>
                      <a:r>
                        <a:rPr lang="en-US" sz="1400" dirty="0"/>
                        <a:t>Up to 10 pounds</a:t>
                      </a:r>
                    </a:p>
                  </a:txBody>
                  <a:tcPr/>
                </a:tc>
                <a:tc>
                  <a:txBody>
                    <a:bodyPr/>
                    <a:lstStyle/>
                    <a:p>
                      <a:r>
                        <a:rPr lang="en-US" sz="1400" dirty="0"/>
                        <a:t>Up to 10 pounds</a:t>
                      </a:r>
                    </a:p>
                  </a:txBody>
                  <a:tcPr/>
                </a:tc>
                <a:tc>
                  <a:txBody>
                    <a:bodyPr/>
                    <a:lstStyle/>
                    <a:p>
                      <a:r>
                        <a:rPr lang="en-US" sz="1400" dirty="0"/>
                        <a:t>Negligible weight [2]</a:t>
                      </a:r>
                    </a:p>
                  </a:txBody>
                  <a:tcPr/>
                </a:tc>
                <a:tc>
                  <a:txBody>
                    <a:bodyPr/>
                    <a:lstStyle/>
                    <a:p>
                      <a:r>
                        <a:rPr lang="en-US" sz="1400" dirty="0"/>
                        <a:t>No weight</a:t>
                      </a:r>
                    </a:p>
                  </a:txBody>
                  <a:tcPr/>
                </a:tc>
                <a:tc>
                  <a:txBody>
                    <a:bodyPr/>
                    <a:lstStyle/>
                    <a:p>
                      <a:r>
                        <a:rPr lang="en-US" sz="1400" dirty="0"/>
                        <a:t>Less than or equal to 1/3 [3]</a:t>
                      </a:r>
                    </a:p>
                  </a:txBody>
                  <a:tcPr/>
                </a:tc>
                <a:extLst>
                  <a:ext uri="{0D108BD9-81ED-4DB2-BD59-A6C34878D82A}">
                    <a16:rowId xmlns:a16="http://schemas.microsoft.com/office/drawing/2014/main" val="3991636239"/>
                  </a:ext>
                </a:extLst>
              </a:tr>
              <a:tr h="461369">
                <a:tc>
                  <a:txBody>
                    <a:bodyPr/>
                    <a:lstStyle/>
                    <a:p>
                      <a:r>
                        <a:rPr lang="en-US" sz="1400" dirty="0"/>
                        <a:t>Light work</a:t>
                      </a:r>
                    </a:p>
                  </a:txBody>
                  <a:tcPr/>
                </a:tc>
                <a:tc>
                  <a:txBody>
                    <a:bodyPr/>
                    <a:lstStyle/>
                    <a:p>
                      <a:r>
                        <a:rPr lang="en-US" sz="1400" dirty="0"/>
                        <a:t>11 – 25 pounds</a:t>
                      </a:r>
                    </a:p>
                  </a:txBody>
                  <a:tcPr/>
                </a:tc>
                <a:tc>
                  <a:txBody>
                    <a:bodyPr/>
                    <a:lstStyle/>
                    <a:p>
                      <a:r>
                        <a:rPr lang="en-US" sz="1400" dirty="0"/>
                        <a:t>11 – 25 pounds</a:t>
                      </a:r>
                    </a:p>
                  </a:txBody>
                  <a:tcPr/>
                </a:tc>
                <a:tc>
                  <a:txBody>
                    <a:bodyPr/>
                    <a:lstStyle/>
                    <a:p>
                      <a:r>
                        <a:rPr lang="en-US" sz="1400" dirty="0"/>
                        <a:t>1–10 pounds</a:t>
                      </a:r>
                    </a:p>
                  </a:txBody>
                  <a:tcPr/>
                </a:tc>
                <a:tc>
                  <a:txBody>
                    <a:bodyPr/>
                    <a:lstStyle/>
                    <a:p>
                      <a:r>
                        <a:rPr lang="en-US" sz="1400" dirty="0"/>
                        <a:t>Negligible weight[2]</a:t>
                      </a:r>
                    </a:p>
                  </a:txBody>
                  <a:tcPr/>
                </a:tc>
                <a:tc>
                  <a:txBody>
                    <a:bodyPr/>
                    <a:lstStyle/>
                    <a:p>
                      <a:endParaRPr lang="en-US" sz="1400" dirty="0"/>
                    </a:p>
                  </a:txBody>
                  <a:tcPr/>
                </a:tc>
                <a:extLst>
                  <a:ext uri="{0D108BD9-81ED-4DB2-BD59-A6C34878D82A}">
                    <a16:rowId xmlns:a16="http://schemas.microsoft.com/office/drawing/2014/main" val="202771064"/>
                  </a:ext>
                </a:extLst>
              </a:tr>
              <a:tr h="461369">
                <a:tc>
                  <a:txBody>
                    <a:bodyPr/>
                    <a:lstStyle/>
                    <a:p>
                      <a:r>
                        <a:rPr lang="en-US" sz="1400" dirty="0"/>
                        <a:t>Medium work</a:t>
                      </a:r>
                    </a:p>
                  </a:txBody>
                  <a:tcPr/>
                </a:tc>
                <a:tc>
                  <a:txBody>
                    <a:bodyPr/>
                    <a:lstStyle/>
                    <a:p>
                      <a:r>
                        <a:rPr lang="en-US" sz="1400" dirty="0"/>
                        <a:t>26 – 50 pounds</a:t>
                      </a:r>
                    </a:p>
                  </a:txBody>
                  <a:tcPr/>
                </a:tc>
                <a:tc>
                  <a:txBody>
                    <a:bodyPr/>
                    <a:lstStyle/>
                    <a:p>
                      <a:r>
                        <a:rPr lang="en-US" sz="1400" dirty="0"/>
                        <a:t>26 – 50 pounds</a:t>
                      </a:r>
                    </a:p>
                  </a:txBody>
                  <a:tcPr/>
                </a:tc>
                <a:tc>
                  <a:txBody>
                    <a:bodyPr/>
                    <a:lstStyle/>
                    <a:p>
                      <a:r>
                        <a:rPr lang="en-US" sz="1400" dirty="0"/>
                        <a:t>11 – 25 pounds</a:t>
                      </a:r>
                    </a:p>
                  </a:txBody>
                  <a:tcPr/>
                </a:tc>
                <a:tc>
                  <a:txBody>
                    <a:bodyPr/>
                    <a:lstStyle/>
                    <a:p>
                      <a:r>
                        <a:rPr lang="en-US" sz="1400" dirty="0"/>
                        <a:t>1 – 10 pounds</a:t>
                      </a:r>
                    </a:p>
                  </a:txBody>
                  <a:tcPr/>
                </a:tc>
                <a:tc>
                  <a:txBody>
                    <a:bodyPr/>
                    <a:lstStyle/>
                    <a:p>
                      <a:endParaRPr lang="en-US" sz="1400"/>
                    </a:p>
                  </a:txBody>
                  <a:tcPr/>
                </a:tc>
                <a:extLst>
                  <a:ext uri="{0D108BD9-81ED-4DB2-BD59-A6C34878D82A}">
                    <a16:rowId xmlns:a16="http://schemas.microsoft.com/office/drawing/2014/main" val="2529193761"/>
                  </a:ext>
                </a:extLst>
              </a:tr>
              <a:tr h="461369">
                <a:tc>
                  <a:txBody>
                    <a:bodyPr/>
                    <a:lstStyle/>
                    <a:p>
                      <a:r>
                        <a:rPr lang="en-US" sz="1400" dirty="0"/>
                        <a:t>Heavy work</a:t>
                      </a:r>
                    </a:p>
                  </a:txBody>
                  <a:tcPr/>
                </a:tc>
                <a:tc>
                  <a:txBody>
                    <a:bodyPr/>
                    <a:lstStyle/>
                    <a:p>
                      <a:r>
                        <a:rPr lang="en-US" sz="1400" dirty="0"/>
                        <a:t>51 – 100 pounds</a:t>
                      </a:r>
                    </a:p>
                  </a:txBody>
                  <a:tcPr/>
                </a:tc>
                <a:tc>
                  <a:txBody>
                    <a:bodyPr/>
                    <a:lstStyle/>
                    <a:p>
                      <a:r>
                        <a:rPr lang="en-US" sz="1400" dirty="0"/>
                        <a:t>51 – 100 pounds</a:t>
                      </a:r>
                    </a:p>
                  </a:txBody>
                  <a:tcPr/>
                </a:tc>
                <a:tc>
                  <a:txBody>
                    <a:bodyPr/>
                    <a:lstStyle/>
                    <a:p>
                      <a:r>
                        <a:rPr lang="en-US" sz="1400" dirty="0"/>
                        <a:t>26 – 50 pounds</a:t>
                      </a:r>
                    </a:p>
                  </a:txBody>
                  <a:tcPr/>
                </a:tc>
                <a:tc>
                  <a:txBody>
                    <a:bodyPr/>
                    <a:lstStyle/>
                    <a:p>
                      <a:r>
                        <a:rPr lang="en-US" sz="1400" dirty="0"/>
                        <a:t>11 – 25 pounds</a:t>
                      </a:r>
                    </a:p>
                  </a:txBody>
                  <a:tcPr/>
                </a:tc>
                <a:tc>
                  <a:txBody>
                    <a:bodyPr/>
                    <a:lstStyle/>
                    <a:p>
                      <a:endParaRPr lang="en-US" sz="1400"/>
                    </a:p>
                  </a:txBody>
                  <a:tcPr/>
                </a:tc>
                <a:extLst>
                  <a:ext uri="{0D108BD9-81ED-4DB2-BD59-A6C34878D82A}">
                    <a16:rowId xmlns:a16="http://schemas.microsoft.com/office/drawing/2014/main" val="1746871063"/>
                  </a:ext>
                </a:extLst>
              </a:tr>
              <a:tr h="461369">
                <a:tc>
                  <a:txBody>
                    <a:bodyPr/>
                    <a:lstStyle/>
                    <a:p>
                      <a:r>
                        <a:rPr lang="en-US" sz="1400" dirty="0"/>
                        <a:t>Very heavy work</a:t>
                      </a:r>
                    </a:p>
                  </a:txBody>
                  <a:tcPr/>
                </a:tc>
                <a:tc>
                  <a:txBody>
                    <a:bodyPr/>
                    <a:lstStyle/>
                    <a:p>
                      <a:r>
                        <a:rPr lang="en-US" sz="1400" dirty="0"/>
                        <a:t>&gt; 100 pounds</a:t>
                      </a:r>
                    </a:p>
                  </a:txBody>
                  <a:tcPr/>
                </a:tc>
                <a:tc>
                  <a:txBody>
                    <a:bodyPr/>
                    <a:lstStyle/>
                    <a:p>
                      <a:r>
                        <a:rPr lang="en-US" sz="1400" dirty="0"/>
                        <a:t>&gt; 100 pounds</a:t>
                      </a:r>
                    </a:p>
                  </a:txBody>
                  <a:tcPr/>
                </a:tc>
                <a:tc>
                  <a:txBody>
                    <a:bodyPr/>
                    <a:lstStyle/>
                    <a:p>
                      <a:r>
                        <a:rPr lang="en-US" sz="1400" dirty="0"/>
                        <a:t>&gt; 50 pounds</a:t>
                      </a:r>
                    </a:p>
                  </a:txBody>
                  <a:tcPr/>
                </a:tc>
                <a:tc>
                  <a:txBody>
                    <a:bodyPr/>
                    <a:lstStyle/>
                    <a:p>
                      <a:r>
                        <a:rPr lang="en-US" sz="1400" dirty="0"/>
                        <a:t>&gt; 25 pounds</a:t>
                      </a:r>
                    </a:p>
                  </a:txBody>
                  <a:tcPr/>
                </a:tc>
                <a:tc>
                  <a:txBody>
                    <a:bodyPr/>
                    <a:lstStyle/>
                    <a:p>
                      <a:endParaRPr lang="en-US" sz="1400" dirty="0"/>
                    </a:p>
                  </a:txBody>
                  <a:tcPr/>
                </a:tc>
                <a:extLst>
                  <a:ext uri="{0D108BD9-81ED-4DB2-BD59-A6C34878D82A}">
                    <a16:rowId xmlns:a16="http://schemas.microsoft.com/office/drawing/2014/main" val="1098041925"/>
                  </a:ext>
                </a:extLst>
              </a:tr>
            </a:tbl>
          </a:graphicData>
        </a:graphic>
      </p:graphicFrame>
      <p:sp>
        <p:nvSpPr>
          <p:cNvPr id="2" name="TextBox 1">
            <a:extLst>
              <a:ext uri="{FF2B5EF4-FFF2-40B4-BE49-F238E27FC236}">
                <a16:creationId xmlns:a16="http://schemas.microsoft.com/office/drawing/2014/main" id="{33D2A388-24EE-C113-823C-32A29311C419}"/>
              </a:ext>
            </a:extLst>
          </p:cNvPr>
          <p:cNvSpPr txBox="1"/>
          <p:nvPr/>
        </p:nvSpPr>
        <p:spPr>
          <a:xfrm>
            <a:off x="424773" y="5124264"/>
            <a:ext cx="9711448" cy="1354217"/>
          </a:xfrm>
          <a:prstGeom prst="rect">
            <a:avLst/>
          </a:prstGeom>
          <a:noFill/>
        </p:spPr>
        <p:txBody>
          <a:bodyPr wrap="square" rtlCol="0">
            <a:spAutoFit/>
          </a:bodyPr>
          <a:lstStyle/>
          <a:p>
            <a:r>
              <a:rPr lang="en-US" sz="1600" dirty="0"/>
              <a:t>[1] Standing estimates includes time spent standing, walking, and in low postures.</a:t>
            </a:r>
          </a:p>
          <a:p>
            <a:r>
              <a:rPr lang="en-US" sz="1600" dirty="0"/>
              <a:t>[2] Negligible weight includes anything lifted or carried weighing less than 1 pound. </a:t>
            </a:r>
          </a:p>
          <a:p>
            <a:r>
              <a:rPr lang="en-US" sz="1600" b="1" dirty="0">
                <a:solidFill>
                  <a:schemeClr val="accent1"/>
                </a:solidFill>
              </a:rPr>
              <a:t>[3] When the sedentary lifting or carrying requirements are met, and more than 1/3 of the workday is spent standing, light work is required.</a:t>
            </a:r>
          </a:p>
          <a:p>
            <a:endParaRPr lang="en-US" dirty="0"/>
          </a:p>
        </p:txBody>
      </p:sp>
      <p:pic>
        <p:nvPicPr>
          <p:cNvPr id="4" name="Picture 3">
            <a:extLst>
              <a:ext uri="{FF2B5EF4-FFF2-40B4-BE49-F238E27FC236}">
                <a16:creationId xmlns:a16="http://schemas.microsoft.com/office/drawing/2014/main" id="{55229085-AD24-BFAC-EE97-218D677CE37D}"/>
              </a:ext>
            </a:extLst>
          </p:cNvPr>
          <p:cNvPicPr>
            <a:picLocks noChangeAspect="1"/>
          </p:cNvPicPr>
          <p:nvPr/>
        </p:nvPicPr>
        <p:blipFill>
          <a:blip r:embed="rId2"/>
          <a:stretch>
            <a:fillRect/>
          </a:stretch>
        </p:blipFill>
        <p:spPr>
          <a:xfrm>
            <a:off x="671210" y="204295"/>
            <a:ext cx="11197132" cy="1322947"/>
          </a:xfrm>
          <a:prstGeom prst="rect">
            <a:avLst/>
          </a:prstGeom>
        </p:spPr>
      </p:pic>
      <p:sp>
        <p:nvSpPr>
          <p:cNvPr id="5" name="Arrow: Right 4">
            <a:extLst>
              <a:ext uri="{FF2B5EF4-FFF2-40B4-BE49-F238E27FC236}">
                <a16:creationId xmlns:a16="http://schemas.microsoft.com/office/drawing/2014/main" id="{C34F91A6-A376-1D1F-6AB4-BB7810AF3E75}"/>
              </a:ext>
            </a:extLst>
          </p:cNvPr>
          <p:cNvSpPr/>
          <p:nvPr/>
        </p:nvSpPr>
        <p:spPr>
          <a:xfrm>
            <a:off x="8935994" y="2659252"/>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1366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587FE-9AB5-C85A-8ECE-D72380DF53B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C8EE731-8B47-671D-63E3-AFBB9F60C5A7}"/>
              </a:ext>
            </a:extLst>
          </p:cNvPr>
          <p:cNvSpPr>
            <a:spLocks noGrp="1"/>
          </p:cNvSpPr>
          <p:nvPr>
            <p:ph type="title"/>
          </p:nvPr>
        </p:nvSpPr>
        <p:spPr/>
        <p:txBody>
          <a:bodyPr/>
          <a:lstStyle/>
          <a:p>
            <a:r>
              <a:rPr lang="en-US" dirty="0"/>
              <a:t>Objections to the Vocational Examiner</a:t>
            </a:r>
          </a:p>
        </p:txBody>
      </p:sp>
      <p:sp>
        <p:nvSpPr>
          <p:cNvPr id="5" name="Content Placeholder 4">
            <a:extLst>
              <a:ext uri="{FF2B5EF4-FFF2-40B4-BE49-F238E27FC236}">
                <a16:creationId xmlns:a16="http://schemas.microsoft.com/office/drawing/2014/main" id="{E8721C00-6D6C-957C-5252-173A6511E5F3}"/>
              </a:ext>
            </a:extLst>
          </p:cNvPr>
          <p:cNvSpPr>
            <a:spLocks noGrp="1"/>
          </p:cNvSpPr>
          <p:nvPr>
            <p:ph idx="1"/>
          </p:nvPr>
        </p:nvSpPr>
        <p:spPr>
          <a:xfrm>
            <a:off x="838200" y="1760706"/>
            <a:ext cx="10515600" cy="3725693"/>
          </a:xfrm>
        </p:spPr>
        <p:txBody>
          <a:bodyPr>
            <a:normAutofit/>
          </a:bodyPr>
          <a:lstStyle/>
          <a:p>
            <a:pPr marL="0" indent="0">
              <a:lnSpc>
                <a:spcPct val="150000"/>
              </a:lnSpc>
              <a:spcBef>
                <a:spcPts val="0"/>
              </a:spcBef>
              <a:buNone/>
            </a:pPr>
            <a:r>
              <a:rPr lang="en-US" dirty="0"/>
              <a:t>-Objections to QUALIFICATIONS</a:t>
            </a:r>
          </a:p>
          <a:p>
            <a:pPr marL="0" indent="0">
              <a:lnSpc>
                <a:spcPct val="150000"/>
              </a:lnSpc>
              <a:spcBef>
                <a:spcPts val="0"/>
              </a:spcBef>
              <a:buNone/>
            </a:pPr>
            <a:r>
              <a:rPr lang="en-US" dirty="0"/>
              <a:t>-Objections to TESTIMONY</a:t>
            </a:r>
          </a:p>
          <a:p>
            <a:pPr marL="0" indent="0">
              <a:lnSpc>
                <a:spcPct val="150000"/>
              </a:lnSpc>
              <a:spcBef>
                <a:spcPts val="0"/>
              </a:spcBef>
              <a:buNone/>
            </a:pPr>
            <a:r>
              <a:rPr lang="en-US" dirty="0"/>
              <a:t>-We have provided you with 60 objections in the accompanying materials </a:t>
            </a:r>
          </a:p>
          <a:p>
            <a:pPr marL="0" indent="0">
              <a:lnSpc>
                <a:spcPct val="150000"/>
              </a:lnSpc>
              <a:spcBef>
                <a:spcPts val="0"/>
              </a:spcBef>
              <a:buNone/>
            </a:pPr>
            <a:endParaRPr lang="en-US" dirty="0"/>
          </a:p>
        </p:txBody>
      </p:sp>
    </p:spTree>
    <p:extLst>
      <p:ext uri="{BB962C8B-B14F-4D97-AF65-F5344CB8AC3E}">
        <p14:creationId xmlns:p14="http://schemas.microsoft.com/office/powerpoint/2010/main" val="26486639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FA33C-BD36-7CE2-9A01-E43721A82B5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F71895-384C-15D6-C3C1-DB172DA46DC7}"/>
              </a:ext>
            </a:extLst>
          </p:cNvPr>
          <p:cNvSpPr>
            <a:spLocks noGrp="1"/>
          </p:cNvSpPr>
          <p:nvPr>
            <p:ph type="title"/>
          </p:nvPr>
        </p:nvSpPr>
        <p:spPr>
          <a:xfrm>
            <a:off x="188068" y="1"/>
            <a:ext cx="10560996" cy="1690688"/>
          </a:xfrm>
        </p:spPr>
        <p:txBody>
          <a:bodyPr>
            <a:normAutofit/>
          </a:bodyPr>
          <a:lstStyle/>
          <a:p>
            <a:pPr algn="ctr"/>
            <a:r>
              <a:rPr lang="en-US" dirty="0"/>
              <a:t>Vocational Examiner Qualification Objections </a:t>
            </a:r>
            <a:br>
              <a:rPr lang="en-US" dirty="0"/>
            </a:br>
            <a:r>
              <a:rPr lang="en-US" sz="3000" dirty="0"/>
              <a:t>( see objections Q1-Q40 in the materials )</a:t>
            </a:r>
          </a:p>
        </p:txBody>
      </p:sp>
      <p:sp>
        <p:nvSpPr>
          <p:cNvPr id="5" name="Content Placeholder 4">
            <a:extLst>
              <a:ext uri="{FF2B5EF4-FFF2-40B4-BE49-F238E27FC236}">
                <a16:creationId xmlns:a16="http://schemas.microsoft.com/office/drawing/2014/main" id="{229C18F8-2F0C-81FA-CE00-17CBE58C0C14}"/>
              </a:ext>
            </a:extLst>
          </p:cNvPr>
          <p:cNvSpPr>
            <a:spLocks noGrp="1"/>
          </p:cNvSpPr>
          <p:nvPr>
            <p:ph idx="1"/>
          </p:nvPr>
        </p:nvSpPr>
        <p:spPr>
          <a:xfrm>
            <a:off x="175098" y="1352145"/>
            <a:ext cx="12016902" cy="4922195"/>
          </a:xfrm>
        </p:spPr>
        <p:txBody>
          <a:bodyPr>
            <a:normAutofit/>
          </a:bodyPr>
          <a:lstStyle/>
          <a:p>
            <a:pPr>
              <a:lnSpc>
                <a:spcPct val="150000"/>
              </a:lnSpc>
              <a:spcBef>
                <a:spcPts val="0"/>
              </a:spcBef>
            </a:pPr>
            <a:r>
              <a:rPr lang="en-US" sz="2000" dirty="0"/>
              <a:t>The VE’s past experience during the relevant period did not meet the 5-year rule or the 15-year rule for relevant past work experience (see 20 C.F.R.1565(a), 416.965(a)). [#Q8]</a:t>
            </a:r>
          </a:p>
          <a:p>
            <a:pPr>
              <a:lnSpc>
                <a:spcPct val="150000"/>
              </a:lnSpc>
              <a:spcBef>
                <a:spcPts val="0"/>
              </a:spcBef>
            </a:pPr>
            <a:r>
              <a:rPr lang="en-US" sz="2000" dirty="0"/>
              <a:t>The VE lacked knowledge of the methodology, taxonomy, and application of the ORS and instead argued job numbers based on an outdated DOT, and was unable to prove any logical connection between the numbers of jobs derived from the Census/DOL/OEWS and/or the SOC systems and the DOT . [#Q10]</a:t>
            </a:r>
          </a:p>
          <a:p>
            <a:pPr>
              <a:lnSpc>
                <a:spcPct val="150000"/>
              </a:lnSpc>
              <a:spcBef>
                <a:spcPts val="0"/>
              </a:spcBef>
            </a:pPr>
            <a:r>
              <a:rPr lang="en-US" sz="2000" dirty="0"/>
              <a:t>The VE did not have training or any relevant advanced degrees beyond a B.A. degree in Music. [#Q12]</a:t>
            </a:r>
          </a:p>
          <a:p>
            <a:pPr>
              <a:lnSpc>
                <a:spcPct val="150000"/>
              </a:lnSpc>
              <a:spcBef>
                <a:spcPts val="0"/>
              </a:spcBef>
            </a:pPr>
            <a:r>
              <a:rPr lang="en-US" sz="2000" dirty="0"/>
              <a:t>The VE was not qualified as he did not have more than 4 years experience as required in DOT 094.117-018 or 045.107-042 [#Q14]</a:t>
            </a:r>
          </a:p>
          <a:p>
            <a:pPr>
              <a:lnSpc>
                <a:spcPct val="150000"/>
              </a:lnSpc>
              <a:spcBef>
                <a:spcPts val="0"/>
              </a:spcBef>
            </a:pPr>
            <a:r>
              <a:rPr lang="en-US" sz="2000" dirty="0"/>
              <a:t>The VE’s experience only consisted of testifying at Social Security Disability Hearings [#Q35]</a:t>
            </a:r>
          </a:p>
          <a:p>
            <a:pPr marL="514350" indent="-514350">
              <a:lnSpc>
                <a:spcPct val="150000"/>
              </a:lnSpc>
              <a:spcBef>
                <a:spcPts val="0"/>
              </a:spcBef>
              <a:buFont typeface="+mj-lt"/>
              <a:buAutoNum type="arabicPeriod" startAt="35"/>
            </a:pPr>
            <a:endParaRPr lang="en-US" sz="2000" dirty="0"/>
          </a:p>
        </p:txBody>
      </p:sp>
    </p:spTree>
    <p:extLst>
      <p:ext uri="{BB962C8B-B14F-4D97-AF65-F5344CB8AC3E}">
        <p14:creationId xmlns:p14="http://schemas.microsoft.com/office/powerpoint/2010/main" val="30894673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035DD-0A97-1B79-419B-81ABCCEE53E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C101CF6-FFA5-C498-6565-1B5F72D212F6}"/>
              </a:ext>
            </a:extLst>
          </p:cNvPr>
          <p:cNvSpPr>
            <a:spLocks noGrp="1"/>
          </p:cNvSpPr>
          <p:nvPr>
            <p:ph type="title"/>
          </p:nvPr>
        </p:nvSpPr>
        <p:spPr>
          <a:xfrm>
            <a:off x="188068" y="1"/>
            <a:ext cx="10560996" cy="1690688"/>
          </a:xfrm>
        </p:spPr>
        <p:txBody>
          <a:bodyPr>
            <a:normAutofit/>
          </a:bodyPr>
          <a:lstStyle/>
          <a:p>
            <a:pPr algn="ctr"/>
            <a:r>
              <a:rPr lang="en-US" dirty="0"/>
              <a:t>Vocational Examiner Testimony Objections </a:t>
            </a:r>
            <a:br>
              <a:rPr lang="en-US" dirty="0"/>
            </a:br>
            <a:r>
              <a:rPr lang="en-US" sz="3000" dirty="0"/>
              <a:t>( see objections T41- T60 in the materials )</a:t>
            </a:r>
          </a:p>
        </p:txBody>
      </p:sp>
      <p:sp>
        <p:nvSpPr>
          <p:cNvPr id="5" name="Content Placeholder 4">
            <a:extLst>
              <a:ext uri="{FF2B5EF4-FFF2-40B4-BE49-F238E27FC236}">
                <a16:creationId xmlns:a16="http://schemas.microsoft.com/office/drawing/2014/main" id="{6453FC8F-9500-7B2D-D024-C164DA339E33}"/>
              </a:ext>
            </a:extLst>
          </p:cNvPr>
          <p:cNvSpPr>
            <a:spLocks noGrp="1"/>
          </p:cNvSpPr>
          <p:nvPr>
            <p:ph idx="1"/>
          </p:nvPr>
        </p:nvSpPr>
        <p:spPr>
          <a:xfrm>
            <a:off x="175098" y="1352145"/>
            <a:ext cx="12016902" cy="4922195"/>
          </a:xfrm>
        </p:spPr>
        <p:txBody>
          <a:bodyPr>
            <a:normAutofit/>
          </a:bodyPr>
          <a:lstStyle/>
          <a:p>
            <a:pPr>
              <a:lnSpc>
                <a:spcPct val="150000"/>
              </a:lnSpc>
              <a:spcBef>
                <a:spcPts val="0"/>
              </a:spcBef>
            </a:pPr>
            <a:r>
              <a:rPr lang="en-US" sz="2000" dirty="0"/>
              <a:t>The VE based his testimony on a small number of alleged peer-reviewed evidence, but refused to identify or put into evidence those opinions, rendering them unreliable, unverifiable, and subject to a conclusion that they are not widely accepted in the relevant community. [#T42]</a:t>
            </a:r>
          </a:p>
          <a:p>
            <a:pPr>
              <a:lnSpc>
                <a:spcPct val="150000"/>
              </a:lnSpc>
              <a:spcBef>
                <a:spcPts val="0"/>
              </a:spcBef>
            </a:pPr>
            <a:r>
              <a:rPr lang="en-US" sz="2000" dirty="0"/>
              <a:t>The VE’s testimony clearly conflicted with the DOT when SSR 00-4p was in effect prior to 1/6/25 and he did not explain or resolve the conflict. [#T44]</a:t>
            </a:r>
          </a:p>
          <a:p>
            <a:pPr>
              <a:lnSpc>
                <a:spcPct val="150000"/>
              </a:lnSpc>
              <a:spcBef>
                <a:spcPts val="0"/>
              </a:spcBef>
            </a:pPr>
            <a:r>
              <a:rPr lang="en-US" sz="2000" dirty="0"/>
              <a:t>The VE testified he placed individuals in jobs but refused to provide the names of the establishments where they were placed based on privilege or proprietary reasons but he waived that privilege when he identified the  names of establishments where he placed individuals in other civil litigation.[#T45]</a:t>
            </a:r>
          </a:p>
          <a:p>
            <a:pPr>
              <a:lnSpc>
                <a:spcPct val="150000"/>
              </a:lnSpc>
              <a:spcBef>
                <a:spcPts val="0"/>
              </a:spcBef>
            </a:pPr>
            <a:r>
              <a:rPr lang="en-US" sz="2000" dirty="0"/>
              <a:t>The VE testified that he did not think the claimant was disabled. [#T49]</a:t>
            </a:r>
          </a:p>
          <a:p>
            <a:pPr>
              <a:lnSpc>
                <a:spcPct val="150000"/>
              </a:lnSpc>
              <a:spcBef>
                <a:spcPts val="0"/>
              </a:spcBef>
            </a:pPr>
            <a:endParaRPr lang="en-US" sz="2000" dirty="0"/>
          </a:p>
        </p:txBody>
      </p:sp>
    </p:spTree>
    <p:extLst>
      <p:ext uri="{BB962C8B-B14F-4D97-AF65-F5344CB8AC3E}">
        <p14:creationId xmlns:p14="http://schemas.microsoft.com/office/powerpoint/2010/main" val="398131972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E072E-8387-30C0-C628-6F519C52A32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854E53F-0110-5BFF-4CFA-5CC08353FF72}"/>
              </a:ext>
            </a:extLst>
          </p:cNvPr>
          <p:cNvSpPr>
            <a:spLocks noGrp="1"/>
          </p:cNvSpPr>
          <p:nvPr>
            <p:ph type="title"/>
          </p:nvPr>
        </p:nvSpPr>
        <p:spPr>
          <a:xfrm>
            <a:off x="0" y="1"/>
            <a:ext cx="12016902" cy="1690688"/>
          </a:xfrm>
        </p:spPr>
        <p:txBody>
          <a:bodyPr>
            <a:normAutofit/>
          </a:bodyPr>
          <a:lstStyle/>
          <a:p>
            <a:pPr algn="ctr"/>
            <a:r>
              <a:rPr lang="en-US" dirty="0"/>
              <a:t>Submission of Post Hearing Evidence</a:t>
            </a:r>
            <a:br>
              <a:rPr lang="en-US" dirty="0"/>
            </a:br>
            <a:r>
              <a:rPr lang="en-US" dirty="0"/>
              <a:t>is CRITICAL to Preserve </a:t>
            </a:r>
            <a:r>
              <a:rPr lang="en-US"/>
              <a:t>Appellate Issues!</a:t>
            </a:r>
            <a:endParaRPr lang="en-US" sz="3000" dirty="0"/>
          </a:p>
        </p:txBody>
      </p:sp>
      <p:sp>
        <p:nvSpPr>
          <p:cNvPr id="5" name="Content Placeholder 4">
            <a:extLst>
              <a:ext uri="{FF2B5EF4-FFF2-40B4-BE49-F238E27FC236}">
                <a16:creationId xmlns:a16="http://schemas.microsoft.com/office/drawing/2014/main" id="{C6369BC1-AD47-7E54-349D-7C21C980A457}"/>
              </a:ext>
            </a:extLst>
          </p:cNvPr>
          <p:cNvSpPr>
            <a:spLocks noGrp="1"/>
          </p:cNvSpPr>
          <p:nvPr>
            <p:ph idx="1"/>
          </p:nvPr>
        </p:nvSpPr>
        <p:spPr>
          <a:xfrm>
            <a:off x="175098" y="1760706"/>
            <a:ext cx="12016902" cy="4513634"/>
          </a:xfrm>
        </p:spPr>
        <p:txBody>
          <a:bodyPr>
            <a:normAutofit/>
          </a:bodyPr>
          <a:lstStyle/>
          <a:p>
            <a:pPr marL="0" lvl="0" indent="0">
              <a:lnSpc>
                <a:spcPct val="150000"/>
              </a:lnSpc>
              <a:spcBef>
                <a:spcPts val="0"/>
              </a:spcBef>
              <a:buNone/>
            </a:pPr>
            <a:r>
              <a:rPr lang="en-US" sz="2000" dirty="0"/>
              <a:t>After a hearing, submit rebuttal evidence based on “unusual, unexpected, or unavoidable” circumstances that prevented the claimant from submitting the evidence before the hearing, based on 20 CFR 404.935(b), 416.1435(b).  (See </a:t>
            </a:r>
            <a:r>
              <a:rPr lang="en-US" sz="2000" dirty="0" err="1"/>
              <a:t>Nacif</a:t>
            </a:r>
            <a:r>
              <a:rPr lang="en-US" sz="2000" dirty="0"/>
              <a:t> v. Bisignano, 2026 </a:t>
            </a:r>
            <a:r>
              <a:rPr lang="en-US" sz="2000" dirty="0" err="1"/>
              <a:t>U.S.Dist.LEXIS</a:t>
            </a:r>
            <a:r>
              <a:rPr lang="en-US" sz="2000" dirty="0"/>
              <a:t> 33127, U.S.D.C. Middle Dist. Fl, Feb. 18, 2026). holding attorneys cannot anticipate what a VE will testify to and SSR 96-9p  provides, in part, that “whenever a VE is used, the claimant has the right to review and respond to the VE evidence prior the …decision.”. And, an ALJ must consider the evidence submitted by counsel in his post hearing brief.</a:t>
            </a:r>
          </a:p>
        </p:txBody>
      </p:sp>
    </p:spTree>
    <p:extLst>
      <p:ext uri="{BB962C8B-B14F-4D97-AF65-F5344CB8AC3E}">
        <p14:creationId xmlns:p14="http://schemas.microsoft.com/office/powerpoint/2010/main" val="17540727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EB3B46-D1D7-7E6C-783F-2F5567924A89}"/>
              </a:ext>
            </a:extLst>
          </p:cNvPr>
          <p:cNvSpPr>
            <a:spLocks noGrp="1"/>
          </p:cNvSpPr>
          <p:nvPr>
            <p:ph type="title"/>
          </p:nvPr>
        </p:nvSpPr>
        <p:spPr/>
        <p:txBody>
          <a:bodyPr/>
          <a:lstStyle/>
          <a:p>
            <a:r>
              <a:rPr lang="en-US" dirty="0"/>
              <a:t>What are “Significant Numbers of Jobs??”</a:t>
            </a:r>
          </a:p>
        </p:txBody>
      </p:sp>
      <p:sp>
        <p:nvSpPr>
          <p:cNvPr id="5" name="Content Placeholder 4">
            <a:extLst>
              <a:ext uri="{FF2B5EF4-FFF2-40B4-BE49-F238E27FC236}">
                <a16:creationId xmlns:a16="http://schemas.microsoft.com/office/drawing/2014/main" id="{21B94831-059D-0C71-5849-6DE4F8051BC2}"/>
              </a:ext>
            </a:extLst>
          </p:cNvPr>
          <p:cNvSpPr>
            <a:spLocks noGrp="1"/>
          </p:cNvSpPr>
          <p:nvPr>
            <p:ph idx="1"/>
          </p:nvPr>
        </p:nvSpPr>
        <p:spPr/>
        <p:txBody>
          <a:bodyPr>
            <a:normAutofit lnSpcReduction="10000"/>
          </a:bodyPr>
          <a:lstStyle/>
          <a:p>
            <a:r>
              <a:rPr lang="en-US" dirty="0"/>
              <a:t>Depends on which talking head you ask!!</a:t>
            </a:r>
          </a:p>
          <a:p>
            <a:r>
              <a:rPr lang="en-US" dirty="0"/>
              <a:t>GENERALLY – under 10,000 jobs is insignificant</a:t>
            </a:r>
          </a:p>
          <a:p>
            <a:r>
              <a:rPr lang="en-US" dirty="0"/>
              <a:t>10,000-25,000 – outcome is Circuit dependent</a:t>
            </a:r>
          </a:p>
          <a:p>
            <a:r>
              <a:rPr lang="en-US" dirty="0"/>
              <a:t>GENERALLY – over 25,000 is significant</a:t>
            </a:r>
          </a:p>
          <a:p>
            <a:r>
              <a:rPr lang="en-US" dirty="0"/>
              <a:t>THANKS TO OUR FELLOW NOSSCR MEMBER KEVIN LIEBKEMANN</a:t>
            </a:r>
          </a:p>
          <a:p>
            <a:r>
              <a:rPr lang="en-US" b="1" u="sng" dirty="0"/>
              <a:t>Job Incidence Numbers in Social Security Disability Claims” A Case Study and Analysis</a:t>
            </a:r>
            <a:r>
              <a:rPr lang="en-US" dirty="0"/>
              <a:t>. </a:t>
            </a:r>
            <a:r>
              <a:rPr lang="en-US" i="1" dirty="0"/>
              <a:t>Journal of the National Association of Administrative Law </a:t>
            </a:r>
            <a:r>
              <a:rPr lang="en-US" i="1" dirty="0" err="1"/>
              <a:t>Judciary</a:t>
            </a:r>
            <a:r>
              <a:rPr lang="en-US" i="1" dirty="0"/>
              <a:t>, Vl. 44</a:t>
            </a:r>
            <a:r>
              <a:rPr lang="en-US" i="1"/>
              <a:t>, Issue 2 (May 15, 2024)</a:t>
            </a:r>
            <a:endParaRPr lang="en-US" b="1" u="sng" dirty="0"/>
          </a:p>
        </p:txBody>
      </p:sp>
    </p:spTree>
    <p:extLst>
      <p:ext uri="{BB962C8B-B14F-4D97-AF65-F5344CB8AC3E}">
        <p14:creationId xmlns:p14="http://schemas.microsoft.com/office/powerpoint/2010/main" val="6243098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E4FDD-FCC4-F097-12B7-3CD50807C47B}"/>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7669316-7E64-C1E8-3D11-C618610E0CF8}"/>
              </a:ext>
            </a:extLst>
          </p:cNvPr>
          <p:cNvSpPr>
            <a:spLocks noGrp="1"/>
          </p:cNvSpPr>
          <p:nvPr>
            <p:ph idx="1"/>
          </p:nvPr>
        </p:nvSpPr>
        <p:spPr>
          <a:xfrm>
            <a:off x="291829" y="739302"/>
            <a:ext cx="11575916" cy="5661497"/>
          </a:xfrm>
        </p:spPr>
        <p:txBody>
          <a:bodyPr>
            <a:normAutofit/>
          </a:bodyPr>
          <a:lstStyle/>
          <a:p>
            <a:pPr marL="0" lvl="0" indent="0">
              <a:lnSpc>
                <a:spcPct val="150000"/>
              </a:lnSpc>
              <a:spcBef>
                <a:spcPts val="0"/>
              </a:spcBef>
              <a:buNone/>
            </a:pPr>
            <a:r>
              <a:rPr lang="en-US" sz="2400"/>
              <a:t>ALJ Limits:   </a:t>
            </a:r>
            <a:r>
              <a:rPr lang="en-US" sz="2400" dirty="0"/>
              <a:t>Lift 20/10, Stand/walk 6, Sit 2, no interaction with coworkers or the public; no exposure to moderate noise;  no stooping; gross manipulation occasionally; no hearing over the telephone. occasional ramps, stairs, never ladders, scaffolds,  never crawl, no moving mechanical machinery, no heights, basic people skills (engage in simple, brief work-related communication), simple, routine, repetitive, tasks, no complex instructions, simple decision making, occasional interaction with supervisors.</a:t>
            </a:r>
          </a:p>
        </p:txBody>
      </p:sp>
      <p:sp>
        <p:nvSpPr>
          <p:cNvPr id="3" name="TextBox 2">
            <a:extLst>
              <a:ext uri="{FF2B5EF4-FFF2-40B4-BE49-F238E27FC236}">
                <a16:creationId xmlns:a16="http://schemas.microsoft.com/office/drawing/2014/main" id="{4CF377B0-B54F-1DDA-4C82-8A4B1BE9D978}"/>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1</a:t>
            </a:r>
          </a:p>
        </p:txBody>
      </p:sp>
    </p:spTree>
    <p:extLst>
      <p:ext uri="{BB962C8B-B14F-4D97-AF65-F5344CB8AC3E}">
        <p14:creationId xmlns:p14="http://schemas.microsoft.com/office/powerpoint/2010/main" val="348848460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45A7D-66F4-10A3-4F8B-8C1E096493B4}"/>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85CD170-AE52-A445-CE26-21A20F5CBA67}"/>
              </a:ext>
            </a:extLst>
          </p:cNvPr>
          <p:cNvSpPr>
            <a:spLocks noGrp="1"/>
          </p:cNvSpPr>
          <p:nvPr>
            <p:ph idx="1"/>
          </p:nvPr>
        </p:nvSpPr>
        <p:spPr>
          <a:xfrm>
            <a:off x="291829" y="739302"/>
            <a:ext cx="11575916" cy="5661497"/>
          </a:xfrm>
        </p:spPr>
        <p:txBody>
          <a:bodyPr>
            <a:normAutofit/>
          </a:bodyPr>
          <a:lstStyle/>
          <a:p>
            <a:pPr marL="0" lvl="0" indent="0">
              <a:lnSpc>
                <a:spcPct val="150000"/>
              </a:lnSpc>
              <a:spcBef>
                <a:spcPts val="0"/>
              </a:spcBef>
              <a:buNone/>
            </a:pPr>
            <a:r>
              <a:rPr lang="en-US" dirty="0"/>
              <a:t>VE: testifies claimant can perform the “</a:t>
            </a:r>
            <a:r>
              <a:rPr lang="en-US" dirty="0" err="1"/>
              <a:t>Maids”job</a:t>
            </a:r>
            <a:r>
              <a:rPr lang="en-US" dirty="0"/>
              <a:t>. 37-2012 (SOC #) – DOT # 323.687-014: Cleaner, housekeeping:    Maids and Housekeeping Cleaners (hereinafter may be referred to as “Maids”) – ORS – </a:t>
            </a:r>
          </a:p>
          <a:p>
            <a:pPr marL="0" lvl="0" indent="0">
              <a:lnSpc>
                <a:spcPct val="150000"/>
              </a:lnSpc>
              <a:spcBef>
                <a:spcPts val="0"/>
              </a:spcBef>
              <a:buNone/>
            </a:pPr>
            <a:r>
              <a:rPr lang="en-US" dirty="0"/>
              <a:t>VE: testifies there are certain numbers of jobs that meet the definition of substantial numbers.  The rep must erode those numbers unless they are clearly not substantial numbers. (Not substantial is defined by most courts as below 10,000). </a:t>
            </a:r>
          </a:p>
        </p:txBody>
      </p:sp>
      <p:sp>
        <p:nvSpPr>
          <p:cNvPr id="3" name="TextBox 2">
            <a:extLst>
              <a:ext uri="{FF2B5EF4-FFF2-40B4-BE49-F238E27FC236}">
                <a16:creationId xmlns:a16="http://schemas.microsoft.com/office/drawing/2014/main" id="{814F52CC-775A-8D0F-7C4B-A4AEA0C83C10}"/>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1</a:t>
            </a:r>
          </a:p>
        </p:txBody>
      </p:sp>
    </p:spTree>
    <p:extLst>
      <p:ext uri="{BB962C8B-B14F-4D97-AF65-F5344CB8AC3E}">
        <p14:creationId xmlns:p14="http://schemas.microsoft.com/office/powerpoint/2010/main" val="41310850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F1A76-77A9-D428-8363-10B65B0E21D1}"/>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D351FB8-2FF5-F0AA-B93B-2CDAD45AA883}"/>
              </a:ext>
            </a:extLst>
          </p:cNvPr>
          <p:cNvSpPr>
            <a:spLocks noGrp="1"/>
          </p:cNvSpPr>
          <p:nvPr>
            <p:ph idx="1"/>
          </p:nvPr>
        </p:nvSpPr>
        <p:spPr>
          <a:xfrm>
            <a:off x="291829" y="904672"/>
            <a:ext cx="11575916" cy="4737371"/>
          </a:xfrm>
        </p:spPr>
        <p:txBody>
          <a:bodyPr>
            <a:normAutofit fontScale="92500" lnSpcReduction="10000"/>
          </a:bodyPr>
          <a:lstStyle/>
          <a:p>
            <a:pPr marL="0" lvl="0" indent="0">
              <a:lnSpc>
                <a:spcPct val="150000"/>
              </a:lnSpc>
              <a:spcBef>
                <a:spcPts val="0"/>
              </a:spcBef>
              <a:buNone/>
            </a:pPr>
            <a:r>
              <a:rPr lang="en-US" sz="3300" b="1" dirty="0"/>
              <a:t>STEP ONE</a:t>
            </a:r>
          </a:p>
          <a:p>
            <a:pPr marL="0" lvl="0" indent="0">
              <a:lnSpc>
                <a:spcPct val="150000"/>
              </a:lnSpc>
              <a:spcBef>
                <a:spcPts val="0"/>
              </a:spcBef>
              <a:buNone/>
            </a:pPr>
            <a:r>
              <a:rPr lang="en-US" dirty="0"/>
              <a:t>Figure out how many total jobs exist in the Nation (not the region, not locally) – best to use several administratively noticed surveys (see 20 C.F.R. 404.1566(d))</a:t>
            </a:r>
          </a:p>
          <a:p>
            <a:pPr marL="0" lvl="0" indent="0">
              <a:lnSpc>
                <a:spcPct val="150000"/>
              </a:lnSpc>
              <a:spcBef>
                <a:spcPts val="0"/>
              </a:spcBef>
              <a:buNone/>
            </a:pPr>
            <a:r>
              <a:rPr lang="en-US" dirty="0"/>
              <a:t>OEWS-Occupational Employment Survey – 854,910</a:t>
            </a:r>
          </a:p>
          <a:p>
            <a:pPr marL="0" lvl="0" indent="0">
              <a:lnSpc>
                <a:spcPct val="150000"/>
              </a:lnSpc>
              <a:spcBef>
                <a:spcPts val="0"/>
              </a:spcBef>
              <a:buNone/>
            </a:pPr>
            <a:r>
              <a:rPr lang="en-US" dirty="0"/>
              <a:t>OOH – Occupational Outlook Handbook – 1,443,200</a:t>
            </a:r>
          </a:p>
          <a:p>
            <a:pPr marL="0" lvl="0" indent="0">
              <a:lnSpc>
                <a:spcPct val="150000"/>
              </a:lnSpc>
              <a:spcBef>
                <a:spcPts val="0"/>
              </a:spcBef>
              <a:buNone/>
            </a:pPr>
            <a:r>
              <a:rPr lang="en-US" dirty="0"/>
              <a:t>CPS (Current Population Survey – Census  799,000</a:t>
            </a:r>
          </a:p>
          <a:p>
            <a:pPr marL="0" lvl="0" indent="0">
              <a:lnSpc>
                <a:spcPct val="150000"/>
              </a:lnSpc>
              <a:spcBef>
                <a:spcPts val="0"/>
              </a:spcBef>
              <a:buNone/>
            </a:pPr>
            <a:r>
              <a:rPr lang="en-US" dirty="0"/>
              <a:t>O*NET Crosswalk – 1,356,800 (taken from BLS, OEWS)</a:t>
            </a:r>
          </a:p>
          <a:p>
            <a:pPr marL="0" lvl="0" indent="0">
              <a:lnSpc>
                <a:spcPct val="150000"/>
              </a:lnSpc>
              <a:spcBef>
                <a:spcPts val="0"/>
              </a:spcBef>
              <a:buNone/>
            </a:pPr>
            <a:r>
              <a:rPr lang="en-US" b="1" dirty="0"/>
              <a:t>The average would be  1,111,227</a:t>
            </a:r>
          </a:p>
          <a:p>
            <a:pPr marL="0" lvl="0" indent="0">
              <a:lnSpc>
                <a:spcPct val="150000"/>
              </a:lnSpc>
              <a:spcBef>
                <a:spcPts val="0"/>
              </a:spcBef>
              <a:buNone/>
            </a:pPr>
            <a:endParaRPr lang="en-US" dirty="0"/>
          </a:p>
        </p:txBody>
      </p:sp>
      <p:sp>
        <p:nvSpPr>
          <p:cNvPr id="8" name="TextBox 7">
            <a:extLst>
              <a:ext uri="{FF2B5EF4-FFF2-40B4-BE49-F238E27FC236}">
                <a16:creationId xmlns:a16="http://schemas.microsoft.com/office/drawing/2014/main" id="{3BD904C8-AB73-4E14-D101-9D121B8175EC}"/>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1</a:t>
            </a:r>
          </a:p>
        </p:txBody>
      </p:sp>
    </p:spTree>
    <p:extLst>
      <p:ext uri="{BB962C8B-B14F-4D97-AF65-F5344CB8AC3E}">
        <p14:creationId xmlns:p14="http://schemas.microsoft.com/office/powerpoint/2010/main" val="31871192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66CCF-A839-5112-F200-0D062EA3AF94}"/>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1E78AD1-1043-8BCD-0071-F3A518F04997}"/>
              </a:ext>
            </a:extLst>
          </p:cNvPr>
          <p:cNvSpPr>
            <a:spLocks noGrp="1"/>
          </p:cNvSpPr>
          <p:nvPr>
            <p:ph idx="1"/>
          </p:nvPr>
        </p:nvSpPr>
        <p:spPr>
          <a:xfrm>
            <a:off x="291828" y="904672"/>
            <a:ext cx="11644009" cy="4221805"/>
          </a:xfrm>
        </p:spPr>
        <p:txBody>
          <a:bodyPr>
            <a:normAutofit/>
          </a:bodyPr>
          <a:lstStyle/>
          <a:p>
            <a:pPr marL="0" lvl="0" indent="0">
              <a:lnSpc>
                <a:spcPct val="150000"/>
              </a:lnSpc>
              <a:spcBef>
                <a:spcPts val="0"/>
              </a:spcBef>
              <a:buNone/>
            </a:pPr>
            <a:r>
              <a:rPr lang="en-US" b="1" dirty="0"/>
              <a:t>STEP TWO </a:t>
            </a:r>
          </a:p>
          <a:p>
            <a:pPr marL="0" lvl="0" indent="0">
              <a:lnSpc>
                <a:spcPct val="150000"/>
              </a:lnSpc>
              <a:spcBef>
                <a:spcPts val="0"/>
              </a:spcBef>
              <a:buNone/>
            </a:pPr>
            <a:r>
              <a:rPr lang="en-US" sz="2400" dirty="0"/>
              <a:t>Search for the </a:t>
            </a:r>
            <a:r>
              <a:rPr lang="en-US" sz="2400" b="1" dirty="0"/>
              <a:t>DOT 323.687-014 for the Cleaner, Housekeeping </a:t>
            </a:r>
            <a:r>
              <a:rPr lang="en-US" sz="2400" dirty="0"/>
              <a:t>(any industry) in your program such as Job Browser Pro  (JBP) or OCCU-COLLECT (OC) and find the strength which is light, and the SVP which is 2.</a:t>
            </a:r>
          </a:p>
          <a:p>
            <a:pPr marL="0" lvl="0" indent="0">
              <a:lnSpc>
                <a:spcPct val="150000"/>
              </a:lnSpc>
              <a:spcBef>
                <a:spcPts val="0"/>
              </a:spcBef>
              <a:buNone/>
            </a:pPr>
            <a:endParaRPr lang="en-US" dirty="0"/>
          </a:p>
        </p:txBody>
      </p:sp>
      <p:sp>
        <p:nvSpPr>
          <p:cNvPr id="8" name="TextBox 7">
            <a:extLst>
              <a:ext uri="{FF2B5EF4-FFF2-40B4-BE49-F238E27FC236}">
                <a16:creationId xmlns:a16="http://schemas.microsoft.com/office/drawing/2014/main" id="{857DDD9C-ADF2-8C3F-2BE2-48CAA2600A73}"/>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1</a:t>
            </a:r>
          </a:p>
        </p:txBody>
      </p:sp>
    </p:spTree>
    <p:extLst>
      <p:ext uri="{BB962C8B-B14F-4D97-AF65-F5344CB8AC3E}">
        <p14:creationId xmlns:p14="http://schemas.microsoft.com/office/powerpoint/2010/main" val="26149674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7C51B-6EEE-5BEE-1C9E-17E95C6B4093}"/>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A58E88A-6A38-B991-F640-89447553A79B}"/>
              </a:ext>
            </a:extLst>
          </p:cNvPr>
          <p:cNvSpPr>
            <a:spLocks noGrp="1"/>
          </p:cNvSpPr>
          <p:nvPr>
            <p:ph idx="1"/>
          </p:nvPr>
        </p:nvSpPr>
        <p:spPr>
          <a:xfrm>
            <a:off x="291828" y="904672"/>
            <a:ext cx="11644009" cy="4221805"/>
          </a:xfrm>
        </p:spPr>
        <p:txBody>
          <a:bodyPr>
            <a:normAutofit/>
          </a:bodyPr>
          <a:lstStyle/>
          <a:p>
            <a:pPr marL="0" lvl="0" indent="0">
              <a:lnSpc>
                <a:spcPct val="150000"/>
              </a:lnSpc>
              <a:spcBef>
                <a:spcPts val="0"/>
              </a:spcBef>
              <a:buNone/>
            </a:pPr>
            <a:r>
              <a:rPr lang="en-US" b="1" dirty="0"/>
              <a:t>STEP THREE</a:t>
            </a:r>
          </a:p>
          <a:p>
            <a:pPr marL="0" lvl="0" indent="0">
              <a:lnSpc>
                <a:spcPct val="150000"/>
              </a:lnSpc>
              <a:spcBef>
                <a:spcPts val="0"/>
              </a:spcBef>
              <a:buNone/>
            </a:pPr>
            <a:r>
              <a:rPr lang="en-US" sz="2400" dirty="0"/>
              <a:t>You will find that in the SOC group it includes 9 unique matching titles, and only 3 completely match the L/2 Maids and Housekeeping Cleaners job DOT #323.687-014, in SOC group 37-2012.  That is approximately 1/3rd  of the total number of jobs  which </a:t>
            </a:r>
            <a:r>
              <a:rPr lang="en-US" sz="2400" b="1" dirty="0"/>
              <a:t>erodes</a:t>
            </a:r>
            <a:r>
              <a:rPr lang="en-US" sz="2400" dirty="0"/>
              <a:t> the jobs down to  </a:t>
            </a:r>
            <a:r>
              <a:rPr lang="en-US" sz="2400" b="1" dirty="0"/>
              <a:t>370,409</a:t>
            </a:r>
            <a:r>
              <a:rPr lang="en-US" sz="2400" dirty="0"/>
              <a:t> titles.</a:t>
            </a:r>
          </a:p>
        </p:txBody>
      </p:sp>
      <p:sp>
        <p:nvSpPr>
          <p:cNvPr id="8" name="TextBox 7">
            <a:extLst>
              <a:ext uri="{FF2B5EF4-FFF2-40B4-BE49-F238E27FC236}">
                <a16:creationId xmlns:a16="http://schemas.microsoft.com/office/drawing/2014/main" id="{7AF846E2-1668-976D-3774-B4B811E8C313}"/>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1</a:t>
            </a:r>
          </a:p>
        </p:txBody>
      </p:sp>
    </p:spTree>
    <p:extLst>
      <p:ext uri="{BB962C8B-B14F-4D97-AF65-F5344CB8AC3E}">
        <p14:creationId xmlns:p14="http://schemas.microsoft.com/office/powerpoint/2010/main" val="38719639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D3C9E-EC67-6932-9502-EF4B30BE3B03}"/>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D3E72DF-86C3-ECE9-EEEF-F4D2829C76E7}"/>
              </a:ext>
            </a:extLst>
          </p:cNvPr>
          <p:cNvSpPr>
            <a:spLocks noGrp="1"/>
          </p:cNvSpPr>
          <p:nvPr>
            <p:ph idx="1"/>
          </p:nvPr>
        </p:nvSpPr>
        <p:spPr>
          <a:xfrm>
            <a:off x="291829" y="817123"/>
            <a:ext cx="11575916" cy="4863830"/>
          </a:xfrm>
        </p:spPr>
        <p:txBody>
          <a:bodyPr>
            <a:normAutofit/>
          </a:bodyPr>
          <a:lstStyle/>
          <a:p>
            <a:pPr marL="0" lvl="0" indent="0">
              <a:lnSpc>
                <a:spcPct val="150000"/>
              </a:lnSpc>
              <a:spcBef>
                <a:spcPts val="0"/>
              </a:spcBef>
              <a:buNone/>
            </a:pPr>
            <a:r>
              <a:rPr lang="en-US" b="1" dirty="0"/>
              <a:t>STEP FOUR</a:t>
            </a:r>
          </a:p>
          <a:p>
            <a:pPr marL="0" lvl="0" indent="0">
              <a:lnSpc>
                <a:spcPct val="150000"/>
              </a:lnSpc>
              <a:spcBef>
                <a:spcPts val="0"/>
              </a:spcBef>
              <a:buNone/>
            </a:pPr>
            <a:r>
              <a:rPr lang="en-US" sz="2400" dirty="0"/>
              <a:t>Find out how many hours are worked in one week:  the OCCU-COLLECT program reports 60% of the workers work less than 40 hours/week, or part-time.  Therefore, since SSA uses full time 40 hr. criteria, multiply 60% times 1,111,227 and the numbers are eroded 666,736 (l,lll,227 – 666,736 = </a:t>
            </a:r>
            <a:r>
              <a:rPr lang="en-US" sz="2400" b="1" dirty="0"/>
              <a:t>444,491</a:t>
            </a:r>
            <a:r>
              <a:rPr lang="en-US" sz="2400" dirty="0"/>
              <a:t>).</a:t>
            </a:r>
          </a:p>
          <a:p>
            <a:pPr marL="0" lvl="0" indent="0">
              <a:lnSpc>
                <a:spcPct val="150000"/>
              </a:lnSpc>
              <a:spcBef>
                <a:spcPts val="0"/>
              </a:spcBef>
              <a:buNone/>
            </a:pPr>
            <a:r>
              <a:rPr lang="en-US" sz="2400" dirty="0"/>
              <a:t>However, it could also be 370,409 times 40% = 148,164 if we take into account the erosion performed in Step 3.</a:t>
            </a:r>
          </a:p>
        </p:txBody>
      </p:sp>
      <p:sp>
        <p:nvSpPr>
          <p:cNvPr id="7" name="TextBox 6">
            <a:extLst>
              <a:ext uri="{FF2B5EF4-FFF2-40B4-BE49-F238E27FC236}">
                <a16:creationId xmlns:a16="http://schemas.microsoft.com/office/drawing/2014/main" id="{7D53EAFE-DDC3-2FB4-44EE-0FA591C22C33}"/>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1</a:t>
            </a:r>
          </a:p>
        </p:txBody>
      </p:sp>
    </p:spTree>
    <p:extLst>
      <p:ext uri="{BB962C8B-B14F-4D97-AF65-F5344CB8AC3E}">
        <p14:creationId xmlns:p14="http://schemas.microsoft.com/office/powerpoint/2010/main" val="11980970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2A0A3-1C9F-FE90-1153-1A62653FCB7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F3FDF2B-4F4E-34EE-C50E-D1BF4FAF7A9E}"/>
              </a:ext>
            </a:extLst>
          </p:cNvPr>
          <p:cNvSpPr>
            <a:spLocks noGrp="1"/>
          </p:cNvSpPr>
          <p:nvPr>
            <p:ph idx="1"/>
          </p:nvPr>
        </p:nvSpPr>
        <p:spPr>
          <a:xfrm>
            <a:off x="291829" y="894945"/>
            <a:ext cx="11575916" cy="4786008"/>
          </a:xfrm>
        </p:spPr>
        <p:txBody>
          <a:bodyPr>
            <a:normAutofit lnSpcReduction="10000"/>
          </a:bodyPr>
          <a:lstStyle/>
          <a:p>
            <a:pPr marL="0" lvl="0" indent="0">
              <a:lnSpc>
                <a:spcPct val="150000"/>
              </a:lnSpc>
              <a:spcBef>
                <a:spcPts val="0"/>
              </a:spcBef>
              <a:buNone/>
            </a:pPr>
            <a:r>
              <a:rPr lang="en-US" b="1" dirty="0"/>
              <a:t>STEP FIVE</a:t>
            </a:r>
          </a:p>
          <a:p>
            <a:pPr marL="0" lvl="0" indent="0">
              <a:lnSpc>
                <a:spcPct val="150000"/>
              </a:lnSpc>
              <a:spcBef>
                <a:spcPts val="0"/>
              </a:spcBef>
              <a:buNone/>
            </a:pPr>
            <a:r>
              <a:rPr lang="en-US" sz="2600" dirty="0"/>
              <a:t>Go back to your hypothetical and try to match the ALJ’s requirements to the ORS  and do the math for each item listed by the ALJ – best to search ORS for the highest percentage that applies to any individual item listed in the hypothetical.  For example, the ALJ’s hypothetical stated: </a:t>
            </a:r>
            <a:r>
              <a:rPr lang="en-US" sz="2600" b="1" dirty="0"/>
              <a:t>“no interaction with co-workers or the public”</a:t>
            </a:r>
            <a:r>
              <a:rPr lang="en-US" sz="2600" dirty="0"/>
              <a:t>.  The ORS reports interaction with general pubic is required 73.7% - therefore the erosion factor reduces the figures by 818,974. Subtract 818,974 from 1,111,227 and  the total is eroded down to </a:t>
            </a:r>
            <a:r>
              <a:rPr lang="en-US" sz="2600" b="1" dirty="0"/>
              <a:t>292,253 </a:t>
            </a:r>
            <a:r>
              <a:rPr lang="en-US" sz="2600" dirty="0"/>
              <a:t>numbers</a:t>
            </a:r>
          </a:p>
        </p:txBody>
      </p:sp>
      <p:sp>
        <p:nvSpPr>
          <p:cNvPr id="7" name="TextBox 6">
            <a:extLst>
              <a:ext uri="{FF2B5EF4-FFF2-40B4-BE49-F238E27FC236}">
                <a16:creationId xmlns:a16="http://schemas.microsoft.com/office/drawing/2014/main" id="{A2B2E691-A4AC-C81C-13C6-4ED1D9065F04}"/>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1</a:t>
            </a:r>
          </a:p>
        </p:txBody>
      </p:sp>
    </p:spTree>
    <p:extLst>
      <p:ext uri="{BB962C8B-B14F-4D97-AF65-F5344CB8AC3E}">
        <p14:creationId xmlns:p14="http://schemas.microsoft.com/office/powerpoint/2010/main" val="178702832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66EC6-B8C9-42A3-03ED-3445ADD28C2E}"/>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CA3BA96-5062-97D3-3003-89F4BEC6D0DB}"/>
              </a:ext>
            </a:extLst>
          </p:cNvPr>
          <p:cNvSpPr>
            <a:spLocks noGrp="1"/>
          </p:cNvSpPr>
          <p:nvPr>
            <p:ph idx="1"/>
          </p:nvPr>
        </p:nvSpPr>
        <p:spPr>
          <a:xfrm>
            <a:off x="291829" y="894945"/>
            <a:ext cx="11575916" cy="4786008"/>
          </a:xfrm>
        </p:spPr>
        <p:txBody>
          <a:bodyPr>
            <a:normAutofit/>
          </a:bodyPr>
          <a:lstStyle/>
          <a:p>
            <a:pPr marL="0" lvl="0" indent="0">
              <a:lnSpc>
                <a:spcPct val="150000"/>
              </a:lnSpc>
              <a:spcBef>
                <a:spcPts val="0"/>
              </a:spcBef>
              <a:buNone/>
            </a:pPr>
            <a:r>
              <a:rPr lang="en-US" b="1" dirty="0"/>
              <a:t>STEP FIVE ( continued )</a:t>
            </a:r>
          </a:p>
          <a:p>
            <a:pPr marL="0" lvl="0" indent="0">
              <a:lnSpc>
                <a:spcPct val="150000"/>
              </a:lnSpc>
              <a:spcBef>
                <a:spcPts val="0"/>
              </a:spcBef>
              <a:buNone/>
            </a:pPr>
            <a:r>
              <a:rPr lang="en-US" sz="2600" dirty="0"/>
              <a:t>We could potentially argue further erosion if we start with </a:t>
            </a:r>
            <a:r>
              <a:rPr lang="en-US" dirty="0"/>
              <a:t>148,164 </a:t>
            </a:r>
            <a:r>
              <a:rPr lang="en-US" sz="2600" dirty="0"/>
              <a:t>and then eliminate the 73.7% jobs that involve interaction with the public for:</a:t>
            </a:r>
          </a:p>
          <a:p>
            <a:pPr marL="0" lvl="0" indent="0">
              <a:lnSpc>
                <a:spcPct val="150000"/>
              </a:lnSpc>
              <a:spcBef>
                <a:spcPts val="0"/>
              </a:spcBef>
              <a:buNone/>
            </a:pPr>
            <a:r>
              <a:rPr lang="en-US" sz="2600" dirty="0"/>
              <a:t>148,164 – ( .737 * 148,164 ) = </a:t>
            </a:r>
          </a:p>
          <a:p>
            <a:pPr marL="0" lvl="0" indent="0">
              <a:lnSpc>
                <a:spcPct val="150000"/>
              </a:lnSpc>
              <a:spcBef>
                <a:spcPts val="0"/>
              </a:spcBef>
              <a:buNone/>
            </a:pPr>
            <a:r>
              <a:rPr lang="en-US" sz="2600" dirty="0"/>
              <a:t>148,164 – 109,196 = 38,968</a:t>
            </a:r>
          </a:p>
        </p:txBody>
      </p:sp>
      <p:sp>
        <p:nvSpPr>
          <p:cNvPr id="7" name="TextBox 6">
            <a:extLst>
              <a:ext uri="{FF2B5EF4-FFF2-40B4-BE49-F238E27FC236}">
                <a16:creationId xmlns:a16="http://schemas.microsoft.com/office/drawing/2014/main" id="{5E44DE17-2907-743D-7967-DCAE5C43DADB}"/>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1</a:t>
            </a:r>
          </a:p>
        </p:txBody>
      </p:sp>
    </p:spTree>
    <p:extLst>
      <p:ext uri="{BB962C8B-B14F-4D97-AF65-F5344CB8AC3E}">
        <p14:creationId xmlns:p14="http://schemas.microsoft.com/office/powerpoint/2010/main" val="412485398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ACEB3-3FF7-98D2-E8C3-2D684DD12161}"/>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1BDC890-12AC-9B11-7A0A-43A6F9463B7C}"/>
              </a:ext>
            </a:extLst>
          </p:cNvPr>
          <p:cNvSpPr>
            <a:spLocks noGrp="1"/>
          </p:cNvSpPr>
          <p:nvPr>
            <p:ph idx="1"/>
          </p:nvPr>
        </p:nvSpPr>
        <p:spPr>
          <a:xfrm>
            <a:off x="291829" y="826851"/>
            <a:ext cx="11575916" cy="4854102"/>
          </a:xfrm>
        </p:spPr>
        <p:txBody>
          <a:bodyPr>
            <a:normAutofit/>
          </a:bodyPr>
          <a:lstStyle/>
          <a:p>
            <a:pPr marL="0" lvl="0" indent="0">
              <a:lnSpc>
                <a:spcPct val="150000"/>
              </a:lnSpc>
              <a:spcBef>
                <a:spcPts val="0"/>
              </a:spcBef>
              <a:buNone/>
            </a:pPr>
            <a:r>
              <a:rPr lang="en-US" b="1" dirty="0"/>
              <a:t>STEP SIX</a:t>
            </a:r>
          </a:p>
          <a:p>
            <a:pPr marL="0" lvl="0" indent="0">
              <a:lnSpc>
                <a:spcPct val="150000"/>
              </a:lnSpc>
              <a:spcBef>
                <a:spcPts val="0"/>
              </a:spcBef>
              <a:buNone/>
            </a:pPr>
            <a:r>
              <a:rPr lang="en-US" dirty="0"/>
              <a:t>For the hypothetical requirement of lifting </a:t>
            </a:r>
            <a:r>
              <a:rPr lang="en-US" b="1" dirty="0"/>
              <a:t>20/10 </a:t>
            </a:r>
            <a:r>
              <a:rPr lang="en-US" b="1" dirty="0" err="1"/>
              <a:t>lbs</a:t>
            </a:r>
            <a:r>
              <a:rPr lang="en-US" dirty="0"/>
              <a:t>, the third wave  ORS data which is for 2025  shows only about 50% +/- of the jobs fit the light definition and the rest medium/heavy.  Note that ORS defines light as up to 25 lbs.  A VE should also be asked to explain how many jobs would not fit the hypothetical 10/20 lbs. because they are above 20   However, 50% brings the erosion factor down to (50% of 292,253 (or </a:t>
            </a:r>
            <a:r>
              <a:rPr lang="en-US" b="1" dirty="0"/>
              <a:t>146,126</a:t>
            </a:r>
            <a:r>
              <a:rPr lang="en-US" dirty="0"/>
              <a:t>)).</a:t>
            </a:r>
          </a:p>
        </p:txBody>
      </p:sp>
      <p:sp>
        <p:nvSpPr>
          <p:cNvPr id="7" name="TextBox 6">
            <a:extLst>
              <a:ext uri="{FF2B5EF4-FFF2-40B4-BE49-F238E27FC236}">
                <a16:creationId xmlns:a16="http://schemas.microsoft.com/office/drawing/2014/main" id="{EDD37FD2-48CC-0CBC-D353-7BB46621D22F}"/>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1</a:t>
            </a:r>
          </a:p>
        </p:txBody>
      </p:sp>
    </p:spTree>
    <p:extLst>
      <p:ext uri="{BB962C8B-B14F-4D97-AF65-F5344CB8AC3E}">
        <p14:creationId xmlns:p14="http://schemas.microsoft.com/office/powerpoint/2010/main" val="191840596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A5F19-40CE-E9EE-B4A5-F6B80402913F}"/>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3A70A791-62F2-6A0C-5306-E0F274BB90C4}"/>
              </a:ext>
            </a:extLst>
          </p:cNvPr>
          <p:cNvSpPr>
            <a:spLocks noGrp="1"/>
          </p:cNvSpPr>
          <p:nvPr>
            <p:ph idx="1"/>
          </p:nvPr>
        </p:nvSpPr>
        <p:spPr>
          <a:xfrm>
            <a:off x="291829" y="826851"/>
            <a:ext cx="11575916" cy="4854102"/>
          </a:xfrm>
        </p:spPr>
        <p:txBody>
          <a:bodyPr>
            <a:normAutofit/>
          </a:bodyPr>
          <a:lstStyle/>
          <a:p>
            <a:pPr marL="0" lvl="0" indent="0">
              <a:lnSpc>
                <a:spcPct val="150000"/>
              </a:lnSpc>
              <a:spcBef>
                <a:spcPts val="0"/>
              </a:spcBef>
              <a:buNone/>
            </a:pPr>
            <a:r>
              <a:rPr lang="en-US" b="1" dirty="0"/>
              <a:t>STEP SIX ( continued )</a:t>
            </a:r>
          </a:p>
          <a:p>
            <a:pPr marL="0" lvl="0" indent="0">
              <a:lnSpc>
                <a:spcPct val="150000"/>
              </a:lnSpc>
              <a:spcBef>
                <a:spcPts val="0"/>
              </a:spcBef>
              <a:buNone/>
            </a:pPr>
            <a:r>
              <a:rPr lang="en-US" dirty="0"/>
              <a:t>If you were to use the 38,968 figure to start with, then the 50% erosion presented in the previous slide would bring us down to:</a:t>
            </a:r>
          </a:p>
          <a:p>
            <a:pPr marL="0" lvl="0" indent="0">
              <a:lnSpc>
                <a:spcPct val="150000"/>
              </a:lnSpc>
              <a:spcBef>
                <a:spcPts val="0"/>
              </a:spcBef>
              <a:buNone/>
            </a:pPr>
            <a:r>
              <a:rPr lang="en-US" dirty="0"/>
              <a:t>38,968 times 50% = 19,484.</a:t>
            </a:r>
          </a:p>
        </p:txBody>
      </p:sp>
      <p:sp>
        <p:nvSpPr>
          <p:cNvPr id="7" name="TextBox 6">
            <a:extLst>
              <a:ext uri="{FF2B5EF4-FFF2-40B4-BE49-F238E27FC236}">
                <a16:creationId xmlns:a16="http://schemas.microsoft.com/office/drawing/2014/main" id="{24AB415E-16BD-D49E-9A48-4BF6A061DC38}"/>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1</a:t>
            </a:r>
          </a:p>
        </p:txBody>
      </p:sp>
    </p:spTree>
    <p:extLst>
      <p:ext uri="{BB962C8B-B14F-4D97-AF65-F5344CB8AC3E}">
        <p14:creationId xmlns:p14="http://schemas.microsoft.com/office/powerpoint/2010/main" val="19816506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5D6BD-7113-DA61-C0D4-CAC61E955DD6}"/>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216C104-B8E8-4173-9636-E65D58D6F325}"/>
              </a:ext>
            </a:extLst>
          </p:cNvPr>
          <p:cNvSpPr>
            <a:spLocks noGrp="1"/>
          </p:cNvSpPr>
          <p:nvPr>
            <p:ph idx="1"/>
          </p:nvPr>
        </p:nvSpPr>
        <p:spPr>
          <a:xfrm>
            <a:off x="291829" y="846306"/>
            <a:ext cx="11575916" cy="4834647"/>
          </a:xfrm>
        </p:spPr>
        <p:txBody>
          <a:bodyPr>
            <a:normAutofit/>
          </a:bodyPr>
          <a:lstStyle/>
          <a:p>
            <a:pPr marL="0" lvl="0" indent="0">
              <a:lnSpc>
                <a:spcPct val="150000"/>
              </a:lnSpc>
              <a:spcBef>
                <a:spcPts val="0"/>
              </a:spcBef>
              <a:buNone/>
            </a:pPr>
            <a:r>
              <a:rPr lang="en-US" b="1" dirty="0"/>
              <a:t>STEP SEVEN</a:t>
            </a:r>
          </a:p>
          <a:p>
            <a:pPr marL="0" lvl="0" indent="0">
              <a:lnSpc>
                <a:spcPct val="150000"/>
              </a:lnSpc>
              <a:spcBef>
                <a:spcPts val="0"/>
              </a:spcBef>
              <a:buNone/>
            </a:pPr>
            <a:r>
              <a:rPr lang="en-US" sz="2400" dirty="0"/>
              <a:t>In response to the hypothetical limitation no </a:t>
            </a:r>
            <a:r>
              <a:rPr lang="en-US" sz="2400" b="1" dirty="0"/>
              <a:t>exposure to moderate noise</a:t>
            </a:r>
            <a:r>
              <a:rPr lang="en-US" sz="2400" dirty="0"/>
              <a:t>, OCCU-COLLECT states that 80.5% of workers are exposed to moderate noise  - that would erode 117,631 numbers from 146,126, leaving </a:t>
            </a:r>
            <a:r>
              <a:rPr lang="en-US" sz="2400" b="1" dirty="0"/>
              <a:t>28,495</a:t>
            </a:r>
            <a:r>
              <a:rPr lang="en-US" sz="2400" dirty="0"/>
              <a:t> numbers.</a:t>
            </a:r>
          </a:p>
          <a:p>
            <a:pPr marL="0" lvl="0" indent="0">
              <a:lnSpc>
                <a:spcPct val="150000"/>
              </a:lnSpc>
              <a:spcBef>
                <a:spcPts val="0"/>
              </a:spcBef>
              <a:buNone/>
            </a:pPr>
            <a:r>
              <a:rPr lang="en-US" sz="2400" dirty="0"/>
              <a:t>If you were to use 19,484 jobs as your starting point for 80.5% elimination, you would erode the number of jobs further, down to 19,484 times 19.5% = 3,799</a:t>
            </a:r>
          </a:p>
        </p:txBody>
      </p:sp>
      <p:sp>
        <p:nvSpPr>
          <p:cNvPr id="7" name="TextBox 6">
            <a:extLst>
              <a:ext uri="{FF2B5EF4-FFF2-40B4-BE49-F238E27FC236}">
                <a16:creationId xmlns:a16="http://schemas.microsoft.com/office/drawing/2014/main" id="{23AD4D25-7866-E0B8-A18C-75F662D7F2BA}"/>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1</a:t>
            </a:r>
          </a:p>
        </p:txBody>
      </p:sp>
    </p:spTree>
    <p:extLst>
      <p:ext uri="{BB962C8B-B14F-4D97-AF65-F5344CB8AC3E}">
        <p14:creationId xmlns:p14="http://schemas.microsoft.com/office/powerpoint/2010/main" val="166465853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45B9B-20DE-97EA-6410-9B20493BAB09}"/>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31776DC-8E4B-DF82-3D8D-A895351D912B}"/>
              </a:ext>
            </a:extLst>
          </p:cNvPr>
          <p:cNvSpPr>
            <a:spLocks noGrp="1"/>
          </p:cNvSpPr>
          <p:nvPr>
            <p:ph idx="1"/>
          </p:nvPr>
        </p:nvSpPr>
        <p:spPr>
          <a:xfrm>
            <a:off x="291829" y="797668"/>
            <a:ext cx="11575916" cy="4883285"/>
          </a:xfrm>
        </p:spPr>
        <p:txBody>
          <a:bodyPr>
            <a:normAutofit/>
          </a:bodyPr>
          <a:lstStyle/>
          <a:p>
            <a:pPr marL="0" lvl="0" indent="0">
              <a:lnSpc>
                <a:spcPct val="150000"/>
              </a:lnSpc>
              <a:spcBef>
                <a:spcPts val="0"/>
              </a:spcBef>
              <a:buNone/>
            </a:pPr>
            <a:r>
              <a:rPr lang="en-US" b="1" dirty="0"/>
              <a:t>STEP EIGHT</a:t>
            </a:r>
          </a:p>
          <a:p>
            <a:pPr marL="0" lvl="0" indent="0">
              <a:lnSpc>
                <a:spcPct val="150000"/>
              </a:lnSpc>
              <a:spcBef>
                <a:spcPts val="0"/>
              </a:spcBef>
              <a:buNone/>
            </a:pPr>
            <a:r>
              <a:rPr lang="en-US" sz="2400" dirty="0"/>
              <a:t>In reply to the </a:t>
            </a:r>
            <a:r>
              <a:rPr lang="en-US" sz="2400" b="1" dirty="0"/>
              <a:t>no stooping </a:t>
            </a:r>
            <a:r>
              <a:rPr lang="en-US" sz="2400" dirty="0"/>
              <a:t>hypothetical, ORS In OCCU-COLLECT reports 23.4 % of  the time it is required. Therefore, 28,495 is eroded down by 6,667 leaving </a:t>
            </a:r>
            <a:r>
              <a:rPr lang="en-US" sz="2400" b="1" dirty="0"/>
              <a:t>21,828</a:t>
            </a:r>
            <a:r>
              <a:rPr lang="en-US" sz="2400" dirty="0"/>
              <a:t> numbers.</a:t>
            </a:r>
          </a:p>
          <a:p>
            <a:pPr marL="0" lvl="0" indent="0">
              <a:lnSpc>
                <a:spcPct val="150000"/>
              </a:lnSpc>
              <a:spcBef>
                <a:spcPts val="0"/>
              </a:spcBef>
              <a:buNone/>
            </a:pPr>
            <a:r>
              <a:rPr lang="en-US" sz="2400" dirty="0"/>
              <a:t>If the erosion path that we took began with the 3,799 then Step Eight would have eroded the job numbers further, but 3,799 is already below the threshold for significant jobs.</a:t>
            </a:r>
          </a:p>
        </p:txBody>
      </p:sp>
      <p:sp>
        <p:nvSpPr>
          <p:cNvPr id="7" name="TextBox 6">
            <a:extLst>
              <a:ext uri="{FF2B5EF4-FFF2-40B4-BE49-F238E27FC236}">
                <a16:creationId xmlns:a16="http://schemas.microsoft.com/office/drawing/2014/main" id="{BB9492C0-FCC2-CBF3-2127-E72BBBD79FB2}"/>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1</a:t>
            </a:r>
          </a:p>
        </p:txBody>
      </p:sp>
    </p:spTree>
    <p:extLst>
      <p:ext uri="{BB962C8B-B14F-4D97-AF65-F5344CB8AC3E}">
        <p14:creationId xmlns:p14="http://schemas.microsoft.com/office/powerpoint/2010/main" val="40420714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01340-523B-FE6D-2C22-69CE8FC63F56}"/>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86A0952-7330-1354-A75D-BF1E23F04C5E}"/>
              </a:ext>
            </a:extLst>
          </p:cNvPr>
          <p:cNvSpPr>
            <a:spLocks noGrp="1"/>
          </p:cNvSpPr>
          <p:nvPr>
            <p:ph idx="1"/>
          </p:nvPr>
        </p:nvSpPr>
        <p:spPr>
          <a:xfrm>
            <a:off x="291829" y="817123"/>
            <a:ext cx="11575916" cy="4863830"/>
          </a:xfrm>
        </p:spPr>
        <p:txBody>
          <a:bodyPr>
            <a:normAutofit/>
          </a:bodyPr>
          <a:lstStyle/>
          <a:p>
            <a:pPr marL="0" lvl="0" indent="0">
              <a:lnSpc>
                <a:spcPct val="150000"/>
              </a:lnSpc>
              <a:spcBef>
                <a:spcPts val="0"/>
              </a:spcBef>
              <a:buNone/>
            </a:pPr>
            <a:r>
              <a:rPr lang="en-US" b="1" dirty="0"/>
              <a:t>STEP NINE</a:t>
            </a:r>
          </a:p>
          <a:p>
            <a:pPr marL="0" lvl="0" indent="0">
              <a:lnSpc>
                <a:spcPct val="150000"/>
              </a:lnSpc>
              <a:spcBef>
                <a:spcPts val="0"/>
              </a:spcBef>
              <a:buNone/>
            </a:pPr>
            <a:r>
              <a:rPr lang="en-US" sz="2400" dirty="0"/>
              <a:t>In response to hypothetical limitation of </a:t>
            </a:r>
            <a:r>
              <a:rPr lang="en-US" sz="2400" b="1" dirty="0"/>
              <a:t>gross manipulation occasionally</a:t>
            </a:r>
            <a:r>
              <a:rPr lang="en-US" sz="2400" dirty="0"/>
              <a:t>,  ORS requires it frequently 57% of the time , whereas occasionally on 0.8% (3rd wave)  - therefore there could be a 57%  erosion of the 21,828  leaving 12,442 numbers.</a:t>
            </a:r>
          </a:p>
        </p:txBody>
      </p:sp>
      <p:sp>
        <p:nvSpPr>
          <p:cNvPr id="7" name="TextBox 6">
            <a:extLst>
              <a:ext uri="{FF2B5EF4-FFF2-40B4-BE49-F238E27FC236}">
                <a16:creationId xmlns:a16="http://schemas.microsoft.com/office/drawing/2014/main" id="{EC6BE158-647C-7AEE-A32D-384895169C4C}"/>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1</a:t>
            </a:r>
          </a:p>
        </p:txBody>
      </p:sp>
    </p:spTree>
    <p:extLst>
      <p:ext uri="{BB962C8B-B14F-4D97-AF65-F5344CB8AC3E}">
        <p14:creationId xmlns:p14="http://schemas.microsoft.com/office/powerpoint/2010/main" val="417173848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E2FAC-4FB3-73F5-6486-0F64DD4FAEC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FF8B716-43C2-56E3-7AF8-CCBD26B1AC13}"/>
              </a:ext>
            </a:extLst>
          </p:cNvPr>
          <p:cNvSpPr>
            <a:spLocks noGrp="1"/>
          </p:cNvSpPr>
          <p:nvPr>
            <p:ph idx="1"/>
          </p:nvPr>
        </p:nvSpPr>
        <p:spPr>
          <a:xfrm>
            <a:off x="291829" y="1030011"/>
            <a:ext cx="11575916" cy="4650942"/>
          </a:xfrm>
        </p:spPr>
        <p:txBody>
          <a:bodyPr>
            <a:normAutofit/>
          </a:bodyPr>
          <a:lstStyle/>
          <a:p>
            <a:pPr marL="0" lvl="0" indent="0">
              <a:lnSpc>
                <a:spcPct val="150000"/>
              </a:lnSpc>
              <a:spcBef>
                <a:spcPts val="0"/>
              </a:spcBef>
              <a:buNone/>
            </a:pPr>
            <a:r>
              <a:rPr lang="en-US" b="1" dirty="0"/>
              <a:t>STEP TEN</a:t>
            </a:r>
          </a:p>
          <a:p>
            <a:pPr marL="0" lvl="0" indent="0">
              <a:lnSpc>
                <a:spcPct val="150000"/>
              </a:lnSpc>
              <a:spcBef>
                <a:spcPts val="0"/>
              </a:spcBef>
              <a:buNone/>
            </a:pPr>
            <a:r>
              <a:rPr lang="en-US" sz="2400" dirty="0"/>
              <a:t>In response to the hypothetical no hearing over telephone, is required 38-36% of the time it is </a:t>
            </a:r>
            <a:r>
              <a:rPr lang="en-US" sz="2400"/>
              <a:t>required.</a:t>
            </a:r>
          </a:p>
          <a:p>
            <a:pPr marL="0" lvl="0" indent="0">
              <a:lnSpc>
                <a:spcPct val="150000"/>
              </a:lnSpc>
              <a:spcBef>
                <a:spcPts val="0"/>
              </a:spcBef>
              <a:buNone/>
            </a:pPr>
            <a:r>
              <a:rPr lang="en-US" sz="2400" b="1"/>
              <a:t>12,442</a:t>
            </a:r>
            <a:r>
              <a:rPr lang="en-US" sz="2400"/>
              <a:t> </a:t>
            </a:r>
            <a:r>
              <a:rPr lang="en-US" sz="2400" dirty="0"/>
              <a:t>minus ( ~37% times 12,442 ) = 12,442 – 4,604 = 7,838  </a:t>
            </a:r>
          </a:p>
          <a:p>
            <a:pPr marL="0" lvl="0" indent="0">
              <a:lnSpc>
                <a:spcPct val="150000"/>
              </a:lnSpc>
              <a:spcBef>
                <a:spcPts val="0"/>
              </a:spcBef>
              <a:buNone/>
            </a:pPr>
            <a:r>
              <a:rPr lang="en-US" sz="2400" dirty="0"/>
              <a:t>This erodes the number down to 7,838, which is </a:t>
            </a:r>
            <a:r>
              <a:rPr lang="en-US" sz="2400" b="1" dirty="0"/>
              <a:t>insignificant</a:t>
            </a:r>
            <a:r>
              <a:rPr lang="en-US" sz="2400" dirty="0"/>
              <a:t>.</a:t>
            </a:r>
          </a:p>
          <a:p>
            <a:pPr marL="0" lvl="0" indent="0">
              <a:lnSpc>
                <a:spcPct val="150000"/>
              </a:lnSpc>
              <a:spcBef>
                <a:spcPts val="0"/>
              </a:spcBef>
              <a:buNone/>
            </a:pPr>
            <a:r>
              <a:rPr lang="en-US" sz="2400" dirty="0"/>
              <a:t>Not necessary to erode further</a:t>
            </a:r>
          </a:p>
          <a:p>
            <a:pPr marL="0" lvl="0" indent="0">
              <a:lnSpc>
                <a:spcPct val="150000"/>
              </a:lnSpc>
              <a:spcBef>
                <a:spcPts val="0"/>
              </a:spcBef>
              <a:buNone/>
            </a:pPr>
            <a:endParaRPr lang="en-US" sz="2400" dirty="0"/>
          </a:p>
        </p:txBody>
      </p:sp>
      <p:sp>
        <p:nvSpPr>
          <p:cNvPr id="7" name="TextBox 6">
            <a:extLst>
              <a:ext uri="{FF2B5EF4-FFF2-40B4-BE49-F238E27FC236}">
                <a16:creationId xmlns:a16="http://schemas.microsoft.com/office/drawing/2014/main" id="{BDB25BE3-D727-085E-8C83-0D3AD9AEEDCA}"/>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1</a:t>
            </a:r>
          </a:p>
        </p:txBody>
      </p:sp>
    </p:spTree>
    <p:extLst>
      <p:ext uri="{BB962C8B-B14F-4D97-AF65-F5344CB8AC3E}">
        <p14:creationId xmlns:p14="http://schemas.microsoft.com/office/powerpoint/2010/main" val="5994472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08CE1-B952-E01E-AEAB-C556D2F1509B}"/>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7B23FB9-3C66-EC89-CC09-058C6DFB0527}"/>
              </a:ext>
            </a:extLst>
          </p:cNvPr>
          <p:cNvSpPr>
            <a:spLocks noGrp="1"/>
          </p:cNvSpPr>
          <p:nvPr>
            <p:ph idx="1"/>
          </p:nvPr>
        </p:nvSpPr>
        <p:spPr>
          <a:xfrm>
            <a:off x="291829" y="875489"/>
            <a:ext cx="11575916" cy="4010735"/>
          </a:xfrm>
        </p:spPr>
        <p:txBody>
          <a:bodyPr>
            <a:normAutofit fontScale="92500"/>
          </a:bodyPr>
          <a:lstStyle/>
          <a:p>
            <a:pPr marL="0" indent="0">
              <a:lnSpc>
                <a:spcPct val="150000"/>
              </a:lnSpc>
              <a:spcBef>
                <a:spcPts val="0"/>
              </a:spcBef>
              <a:buNone/>
            </a:pPr>
            <a:r>
              <a:rPr lang="en-US" dirty="0"/>
              <a:t>ALJ limits the claimant to :  Stand/walk 6 ; Sit 2; reaching overhead with both hands 20% of the time; occasional  climbing ramps or stairs;   seldom  low postures (less than 2%) ; gross manipulation occasionally;  unable to push or pull with feet ; 10% loss of hearing due to tinnitus,   no detailed or complex instructions; occasional interaction with supervisors; inability to work outdoors due to environmental limitations;  and verbal interaction occasionally.</a:t>
            </a:r>
          </a:p>
        </p:txBody>
      </p:sp>
      <p:sp>
        <p:nvSpPr>
          <p:cNvPr id="7" name="TextBox 6">
            <a:extLst>
              <a:ext uri="{FF2B5EF4-FFF2-40B4-BE49-F238E27FC236}">
                <a16:creationId xmlns:a16="http://schemas.microsoft.com/office/drawing/2014/main" id="{CDE6DCE5-C4AD-DED0-2BE2-8AB51347CBB4}"/>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2</a:t>
            </a:r>
          </a:p>
        </p:txBody>
      </p:sp>
    </p:spTree>
    <p:extLst>
      <p:ext uri="{BB962C8B-B14F-4D97-AF65-F5344CB8AC3E}">
        <p14:creationId xmlns:p14="http://schemas.microsoft.com/office/powerpoint/2010/main" val="88673712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560AB-4DDD-7D15-75D4-9FA118FA70FE}"/>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8406B3D-680C-4A0D-9964-93ABB249FCC6}"/>
              </a:ext>
            </a:extLst>
          </p:cNvPr>
          <p:cNvSpPr>
            <a:spLocks noGrp="1"/>
          </p:cNvSpPr>
          <p:nvPr>
            <p:ph idx="1"/>
          </p:nvPr>
        </p:nvSpPr>
        <p:spPr>
          <a:xfrm>
            <a:off x="291829" y="1011677"/>
            <a:ext cx="11575916" cy="3874547"/>
          </a:xfrm>
        </p:spPr>
        <p:txBody>
          <a:bodyPr>
            <a:normAutofit/>
          </a:bodyPr>
          <a:lstStyle/>
          <a:p>
            <a:pPr marL="0" indent="0">
              <a:lnSpc>
                <a:spcPct val="150000"/>
              </a:lnSpc>
              <a:spcBef>
                <a:spcPts val="0"/>
              </a:spcBef>
              <a:buNone/>
            </a:pPr>
            <a:r>
              <a:rPr lang="en-US" dirty="0"/>
              <a:t>VE testifies:  claimant  can work as a </a:t>
            </a:r>
            <a:r>
              <a:rPr lang="en-US" b="1" dirty="0"/>
              <a:t>Cafeteria Attendant, DOT 311.677-010</a:t>
            </a:r>
            <a:r>
              <a:rPr lang="en-US" dirty="0"/>
              <a:t>.  Note - SVP 2 is more than 4 hours up to and including one month of training.</a:t>
            </a:r>
          </a:p>
        </p:txBody>
      </p:sp>
      <p:sp>
        <p:nvSpPr>
          <p:cNvPr id="3" name="TextBox 2">
            <a:extLst>
              <a:ext uri="{FF2B5EF4-FFF2-40B4-BE49-F238E27FC236}">
                <a16:creationId xmlns:a16="http://schemas.microsoft.com/office/drawing/2014/main" id="{C8899510-6B11-B990-9A75-B3DBE10D2FB1}"/>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2</a:t>
            </a:r>
          </a:p>
        </p:txBody>
      </p:sp>
    </p:spTree>
    <p:extLst>
      <p:ext uri="{BB962C8B-B14F-4D97-AF65-F5344CB8AC3E}">
        <p14:creationId xmlns:p14="http://schemas.microsoft.com/office/powerpoint/2010/main" val="21466635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B502F-0A73-EA3F-A1BA-D9B7BA9971F8}"/>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94E7806-3CE9-BDAF-6E04-9DA18FB83F2B}"/>
              </a:ext>
            </a:extLst>
          </p:cNvPr>
          <p:cNvSpPr>
            <a:spLocks noGrp="1"/>
          </p:cNvSpPr>
          <p:nvPr>
            <p:ph idx="1"/>
          </p:nvPr>
        </p:nvSpPr>
        <p:spPr>
          <a:xfrm>
            <a:off x="291829" y="846306"/>
            <a:ext cx="11575916" cy="5924946"/>
          </a:xfrm>
        </p:spPr>
        <p:txBody>
          <a:bodyPr>
            <a:normAutofit/>
          </a:bodyPr>
          <a:lstStyle/>
          <a:p>
            <a:pPr marL="0" indent="0">
              <a:lnSpc>
                <a:spcPct val="150000"/>
              </a:lnSpc>
              <a:spcBef>
                <a:spcPts val="0"/>
              </a:spcBef>
              <a:buNone/>
            </a:pPr>
            <a:r>
              <a:rPr lang="en-US" b="1" dirty="0"/>
              <a:t>STEP ONE </a:t>
            </a:r>
          </a:p>
          <a:p>
            <a:pPr marL="0" indent="0">
              <a:lnSpc>
                <a:spcPct val="150000"/>
              </a:lnSpc>
              <a:spcBef>
                <a:spcPts val="0"/>
              </a:spcBef>
              <a:buNone/>
            </a:pPr>
            <a:r>
              <a:rPr lang="en-US" sz="2400" dirty="0"/>
              <a:t>Determine the total National Employment in the SOC group 35-9011 which contains 4 unique DOT occupations. Utilize surveys that the ALJ can take administrative notice of (see 20 CFR 404.1566(d)).</a:t>
            </a:r>
          </a:p>
        </p:txBody>
      </p:sp>
      <p:sp>
        <p:nvSpPr>
          <p:cNvPr id="3" name="TextBox 2">
            <a:extLst>
              <a:ext uri="{FF2B5EF4-FFF2-40B4-BE49-F238E27FC236}">
                <a16:creationId xmlns:a16="http://schemas.microsoft.com/office/drawing/2014/main" id="{657F7313-493A-3086-13DA-328CF7D29ACB}"/>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2</a:t>
            </a:r>
          </a:p>
        </p:txBody>
      </p:sp>
    </p:spTree>
    <p:extLst>
      <p:ext uri="{BB962C8B-B14F-4D97-AF65-F5344CB8AC3E}">
        <p14:creationId xmlns:p14="http://schemas.microsoft.com/office/powerpoint/2010/main" val="115899220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32833-5D46-8E2F-6CC7-E319C474C9C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86FDB11-F458-FCA6-B016-6B8F479BC46C}"/>
              </a:ext>
            </a:extLst>
          </p:cNvPr>
          <p:cNvSpPr>
            <a:spLocks noGrp="1"/>
          </p:cNvSpPr>
          <p:nvPr>
            <p:ph idx="1"/>
          </p:nvPr>
        </p:nvSpPr>
        <p:spPr>
          <a:xfrm>
            <a:off x="291829" y="846306"/>
            <a:ext cx="11575916" cy="5924946"/>
          </a:xfrm>
        </p:spPr>
        <p:txBody>
          <a:bodyPr>
            <a:normAutofit/>
          </a:bodyPr>
          <a:lstStyle/>
          <a:p>
            <a:pPr marL="0" indent="0">
              <a:lnSpc>
                <a:spcPct val="150000"/>
              </a:lnSpc>
              <a:spcBef>
                <a:spcPts val="0"/>
              </a:spcBef>
              <a:buNone/>
            </a:pPr>
            <a:r>
              <a:rPr lang="en-US" b="1" dirty="0"/>
              <a:t>STEP ONE ( continued )</a:t>
            </a:r>
          </a:p>
          <a:p>
            <a:pPr marL="0" indent="0">
              <a:lnSpc>
                <a:spcPct val="150000"/>
              </a:lnSpc>
              <a:spcBef>
                <a:spcPts val="0"/>
              </a:spcBef>
              <a:buNone/>
            </a:pPr>
            <a:r>
              <a:rPr lang="en-US" sz="2400" dirty="0"/>
              <a:t>OEWS (Occupational Employment and Wage Survey ) lists 522,010    </a:t>
            </a:r>
          </a:p>
          <a:p>
            <a:pPr marL="0" indent="0">
              <a:lnSpc>
                <a:spcPct val="150000"/>
              </a:lnSpc>
              <a:spcBef>
                <a:spcPts val="0"/>
              </a:spcBef>
              <a:buNone/>
            </a:pPr>
            <a:r>
              <a:rPr lang="en-US" sz="2400" dirty="0"/>
              <a:t>Census  (Current Population Survey)  lists 119,000;  </a:t>
            </a:r>
          </a:p>
          <a:p>
            <a:pPr marL="0" indent="0">
              <a:lnSpc>
                <a:spcPct val="150000"/>
              </a:lnSpc>
              <a:spcBef>
                <a:spcPts val="0"/>
              </a:spcBef>
              <a:buNone/>
            </a:pPr>
            <a:r>
              <a:rPr lang="en-US" sz="2400" dirty="0"/>
              <a:t>OOH (Occupational Outlook Handbook)  lists 5,030,600 is the closest similar category for FOOD AND BEVERAGE SERVING </a:t>
            </a:r>
          </a:p>
          <a:p>
            <a:pPr marL="0" indent="0">
              <a:lnSpc>
                <a:spcPct val="150000"/>
              </a:lnSpc>
              <a:spcBef>
                <a:spcPts val="0"/>
              </a:spcBef>
              <a:buNone/>
            </a:pPr>
            <a:r>
              <a:rPr lang="en-US" sz="2400" dirty="0"/>
              <a:t>O*NET CROSSWALK dining room and cafeteria attendants and bartender  helpers lists  527,400.</a:t>
            </a:r>
          </a:p>
          <a:p>
            <a:pPr marL="0" indent="0">
              <a:lnSpc>
                <a:spcPct val="150000"/>
              </a:lnSpc>
              <a:spcBef>
                <a:spcPts val="0"/>
              </a:spcBef>
              <a:buNone/>
            </a:pPr>
            <a:endParaRPr lang="en-US" b="1" dirty="0"/>
          </a:p>
        </p:txBody>
      </p:sp>
      <p:sp>
        <p:nvSpPr>
          <p:cNvPr id="3" name="TextBox 2">
            <a:extLst>
              <a:ext uri="{FF2B5EF4-FFF2-40B4-BE49-F238E27FC236}">
                <a16:creationId xmlns:a16="http://schemas.microsoft.com/office/drawing/2014/main" id="{FD9779F3-B1FB-99BB-5B28-8AAD07BBDE3F}"/>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2</a:t>
            </a:r>
          </a:p>
        </p:txBody>
      </p:sp>
      <p:sp>
        <p:nvSpPr>
          <p:cNvPr id="4" name="Arrow: Right 3">
            <a:extLst>
              <a:ext uri="{FF2B5EF4-FFF2-40B4-BE49-F238E27FC236}">
                <a16:creationId xmlns:a16="http://schemas.microsoft.com/office/drawing/2014/main" id="{0574882A-C509-FB2D-BD25-E8AE8A7A05CF}"/>
              </a:ext>
            </a:extLst>
          </p:cNvPr>
          <p:cNvSpPr/>
          <p:nvPr/>
        </p:nvSpPr>
        <p:spPr>
          <a:xfrm rot="10800000">
            <a:off x="1692613" y="4367718"/>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Right 5">
            <a:extLst>
              <a:ext uri="{FF2B5EF4-FFF2-40B4-BE49-F238E27FC236}">
                <a16:creationId xmlns:a16="http://schemas.microsoft.com/office/drawing/2014/main" id="{20B0095C-1A12-37D1-6767-18774EED097F}"/>
              </a:ext>
            </a:extLst>
          </p:cNvPr>
          <p:cNvSpPr/>
          <p:nvPr/>
        </p:nvSpPr>
        <p:spPr>
          <a:xfrm rot="10800000">
            <a:off x="9296400" y="1605510"/>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53261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29528-2590-5B43-4B24-B9B3DA703464}"/>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EA37E6D-DD28-85E7-418E-44CAD1CB4E7B}"/>
              </a:ext>
            </a:extLst>
          </p:cNvPr>
          <p:cNvSpPr>
            <a:spLocks noGrp="1"/>
          </p:cNvSpPr>
          <p:nvPr>
            <p:ph idx="1"/>
          </p:nvPr>
        </p:nvSpPr>
        <p:spPr>
          <a:xfrm>
            <a:off x="291829" y="846306"/>
            <a:ext cx="11575916" cy="5924946"/>
          </a:xfrm>
        </p:spPr>
        <p:txBody>
          <a:bodyPr>
            <a:normAutofit/>
          </a:bodyPr>
          <a:lstStyle/>
          <a:p>
            <a:pPr marL="0" indent="0">
              <a:lnSpc>
                <a:spcPct val="150000"/>
              </a:lnSpc>
              <a:spcBef>
                <a:spcPts val="0"/>
              </a:spcBef>
              <a:buNone/>
            </a:pPr>
            <a:r>
              <a:rPr lang="en-US" b="1" dirty="0"/>
              <a:t>STEP ONE ( continued )</a:t>
            </a:r>
          </a:p>
          <a:p>
            <a:pPr marL="0" indent="0">
              <a:lnSpc>
                <a:spcPct val="150000"/>
              </a:lnSpc>
              <a:spcBef>
                <a:spcPts val="0"/>
              </a:spcBef>
              <a:buNone/>
            </a:pPr>
            <a:r>
              <a:rPr lang="en-US" sz="2400"/>
              <a:t>Note </a:t>
            </a:r>
            <a:r>
              <a:rPr lang="en-US" sz="2400" dirty="0"/>
              <a:t>SSA does not recognize O*NET’s  physical exertion requirements claiming they are inconsistent with their regulations, however,  that does not mean the non-physical requirements including those in the O*NET’s  crosswalk that identifies job numbers should also be unrecognized .</a:t>
            </a:r>
          </a:p>
        </p:txBody>
      </p:sp>
      <p:sp>
        <p:nvSpPr>
          <p:cNvPr id="3" name="TextBox 2">
            <a:extLst>
              <a:ext uri="{FF2B5EF4-FFF2-40B4-BE49-F238E27FC236}">
                <a16:creationId xmlns:a16="http://schemas.microsoft.com/office/drawing/2014/main" id="{5ECD9EAF-82B6-B44A-31CA-62094F474073}"/>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2</a:t>
            </a:r>
          </a:p>
        </p:txBody>
      </p:sp>
    </p:spTree>
    <p:extLst>
      <p:ext uri="{BB962C8B-B14F-4D97-AF65-F5344CB8AC3E}">
        <p14:creationId xmlns:p14="http://schemas.microsoft.com/office/powerpoint/2010/main" val="135788616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4CECB-A7CD-A57F-8731-823D600F0540}"/>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3B9FB9E-0C6D-B6D3-124B-8CC61A038D9D}"/>
              </a:ext>
            </a:extLst>
          </p:cNvPr>
          <p:cNvSpPr>
            <a:spLocks noGrp="1"/>
          </p:cNvSpPr>
          <p:nvPr>
            <p:ph idx="1"/>
          </p:nvPr>
        </p:nvSpPr>
        <p:spPr>
          <a:xfrm>
            <a:off x="291829" y="846306"/>
            <a:ext cx="11575916" cy="5924946"/>
          </a:xfrm>
        </p:spPr>
        <p:txBody>
          <a:bodyPr>
            <a:normAutofit/>
          </a:bodyPr>
          <a:lstStyle/>
          <a:p>
            <a:pPr marL="0" indent="0">
              <a:lnSpc>
                <a:spcPct val="150000"/>
              </a:lnSpc>
              <a:spcBef>
                <a:spcPts val="0"/>
              </a:spcBef>
              <a:buNone/>
            </a:pPr>
            <a:r>
              <a:rPr lang="en-US" b="1" dirty="0"/>
              <a:t>STEP ONE ( continued )</a:t>
            </a:r>
          </a:p>
          <a:p>
            <a:pPr marL="0" indent="0">
              <a:lnSpc>
                <a:spcPct val="150000"/>
              </a:lnSpc>
              <a:spcBef>
                <a:spcPts val="0"/>
              </a:spcBef>
              <a:buNone/>
            </a:pPr>
            <a:r>
              <a:rPr lang="en-US" sz="2400" dirty="0"/>
              <a:t>See EM-21065 REV 2, Eff. 1/6/2025.</a:t>
            </a:r>
          </a:p>
          <a:p>
            <a:pPr marL="0" indent="0">
              <a:lnSpc>
                <a:spcPct val="150000"/>
              </a:lnSpc>
              <a:spcBef>
                <a:spcPts val="0"/>
              </a:spcBef>
              <a:buNone/>
            </a:pPr>
            <a:r>
              <a:rPr lang="en-US" sz="2400" dirty="0"/>
              <a:t>See also Lawrence D. Rohlfing blog , January 20, 2025</a:t>
            </a:r>
          </a:p>
          <a:p>
            <a:pPr marL="0" indent="0">
              <a:lnSpc>
                <a:spcPct val="150000"/>
              </a:lnSpc>
              <a:spcBef>
                <a:spcPts val="0"/>
              </a:spcBef>
              <a:buNone/>
            </a:pPr>
            <a:r>
              <a:rPr lang="en-US" sz="2400" dirty="0"/>
              <a:t>https://californiasocialsecurityattorney.blogspot.com/2025/01/the-onet-ssa-says-do-not-use-it-but-you.html.</a:t>
            </a:r>
          </a:p>
        </p:txBody>
      </p:sp>
      <p:sp>
        <p:nvSpPr>
          <p:cNvPr id="3" name="TextBox 2">
            <a:extLst>
              <a:ext uri="{FF2B5EF4-FFF2-40B4-BE49-F238E27FC236}">
                <a16:creationId xmlns:a16="http://schemas.microsoft.com/office/drawing/2014/main" id="{BD3B2E07-61F0-BF31-B446-F093481379FF}"/>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2</a:t>
            </a:r>
          </a:p>
        </p:txBody>
      </p:sp>
    </p:spTree>
    <p:extLst>
      <p:ext uri="{BB962C8B-B14F-4D97-AF65-F5344CB8AC3E}">
        <p14:creationId xmlns:p14="http://schemas.microsoft.com/office/powerpoint/2010/main" val="350971402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C199F-1A3D-A042-053C-BC35202FEBBC}"/>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3D25B1E-4062-113E-5BE7-68A65027BE63}"/>
              </a:ext>
            </a:extLst>
          </p:cNvPr>
          <p:cNvSpPr>
            <a:spLocks noGrp="1"/>
          </p:cNvSpPr>
          <p:nvPr>
            <p:ph idx="1"/>
          </p:nvPr>
        </p:nvSpPr>
        <p:spPr>
          <a:xfrm>
            <a:off x="291829" y="846306"/>
            <a:ext cx="11575916" cy="5924946"/>
          </a:xfrm>
        </p:spPr>
        <p:txBody>
          <a:bodyPr>
            <a:normAutofit/>
          </a:bodyPr>
          <a:lstStyle/>
          <a:p>
            <a:pPr marL="0" indent="0">
              <a:lnSpc>
                <a:spcPct val="150000"/>
              </a:lnSpc>
              <a:spcBef>
                <a:spcPts val="0"/>
              </a:spcBef>
              <a:buNone/>
            </a:pPr>
            <a:r>
              <a:rPr lang="en-US" b="1" dirty="0"/>
              <a:t>STEP ONE ( continued )</a:t>
            </a:r>
          </a:p>
          <a:p>
            <a:pPr marL="0" indent="0">
              <a:lnSpc>
                <a:spcPct val="150000"/>
              </a:lnSpc>
              <a:spcBef>
                <a:spcPts val="0"/>
              </a:spcBef>
              <a:buNone/>
            </a:pPr>
            <a:r>
              <a:rPr lang="en-US" sz="2400" dirty="0"/>
              <a:t>In this case, it can be estimated that the total national employment in the SOC group is approximately 525,000 +/- since there are two estimates with similar numbers (OEWS: 522,010 and O*NET: 527,400).</a:t>
            </a:r>
          </a:p>
          <a:p>
            <a:pPr marL="0" indent="0">
              <a:lnSpc>
                <a:spcPct val="150000"/>
              </a:lnSpc>
              <a:spcBef>
                <a:spcPts val="0"/>
              </a:spcBef>
              <a:buNone/>
            </a:pPr>
            <a:r>
              <a:rPr lang="en-US" sz="2400" dirty="0"/>
              <a:t>Note 73% are part time – however ORS reports FT/PT definitions are up to the establishments to decide rendering it difficult to determine where any possible erosion factor begins and ends.</a:t>
            </a:r>
          </a:p>
          <a:p>
            <a:pPr marL="0" indent="0" algn="ctr">
              <a:lnSpc>
                <a:spcPct val="150000"/>
              </a:lnSpc>
              <a:spcBef>
                <a:spcPts val="0"/>
              </a:spcBef>
              <a:buNone/>
            </a:pPr>
            <a:endParaRPr lang="en-US" b="1" dirty="0"/>
          </a:p>
        </p:txBody>
      </p:sp>
      <p:sp>
        <p:nvSpPr>
          <p:cNvPr id="3" name="TextBox 2">
            <a:extLst>
              <a:ext uri="{FF2B5EF4-FFF2-40B4-BE49-F238E27FC236}">
                <a16:creationId xmlns:a16="http://schemas.microsoft.com/office/drawing/2014/main" id="{A8363619-7E0F-E1A7-AE4D-B9C0A69CE67E}"/>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2</a:t>
            </a:r>
          </a:p>
        </p:txBody>
      </p:sp>
    </p:spTree>
    <p:extLst>
      <p:ext uri="{BB962C8B-B14F-4D97-AF65-F5344CB8AC3E}">
        <p14:creationId xmlns:p14="http://schemas.microsoft.com/office/powerpoint/2010/main" val="364706837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E4515-1415-F91A-C24F-59E9E6ED266B}"/>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1427ABC-9FD8-AD0B-22D6-8F0C941EEC31}"/>
              </a:ext>
            </a:extLst>
          </p:cNvPr>
          <p:cNvSpPr>
            <a:spLocks noGrp="1"/>
          </p:cNvSpPr>
          <p:nvPr>
            <p:ph idx="1"/>
          </p:nvPr>
        </p:nvSpPr>
        <p:spPr>
          <a:xfrm>
            <a:off x="291829" y="733079"/>
            <a:ext cx="11575916" cy="6038174"/>
          </a:xfrm>
        </p:spPr>
        <p:txBody>
          <a:bodyPr>
            <a:normAutofit/>
          </a:bodyPr>
          <a:lstStyle/>
          <a:p>
            <a:pPr marL="0" indent="0">
              <a:lnSpc>
                <a:spcPct val="150000"/>
              </a:lnSpc>
              <a:spcBef>
                <a:spcPts val="0"/>
              </a:spcBef>
              <a:buNone/>
            </a:pPr>
            <a:r>
              <a:rPr lang="en-US" b="1" dirty="0"/>
              <a:t>STEP TWO</a:t>
            </a:r>
          </a:p>
          <a:p>
            <a:pPr marL="0" indent="0">
              <a:lnSpc>
                <a:spcPct val="150000"/>
              </a:lnSpc>
              <a:spcBef>
                <a:spcPts val="0"/>
              </a:spcBef>
              <a:buNone/>
            </a:pPr>
            <a:r>
              <a:rPr lang="en-US" sz="2400" dirty="0"/>
              <a:t>Using ORS data  66.5% of Dining Room Cafeteria Attendant jobs  are light -  (2025 3rd wave data, which is more refined than the 2nd wave, although it is not complete but rather ongoing)  - therefore this  could erode the numbers down to  349,125.</a:t>
            </a:r>
          </a:p>
          <a:p>
            <a:pPr marL="0" indent="0" algn="ctr">
              <a:lnSpc>
                <a:spcPct val="150000"/>
              </a:lnSpc>
              <a:spcBef>
                <a:spcPts val="0"/>
              </a:spcBef>
              <a:buNone/>
            </a:pPr>
            <a:endParaRPr lang="en-US" dirty="0"/>
          </a:p>
        </p:txBody>
      </p:sp>
      <p:sp>
        <p:nvSpPr>
          <p:cNvPr id="3" name="TextBox 2">
            <a:extLst>
              <a:ext uri="{FF2B5EF4-FFF2-40B4-BE49-F238E27FC236}">
                <a16:creationId xmlns:a16="http://schemas.microsoft.com/office/drawing/2014/main" id="{2CECAB51-DC36-8963-448A-78DD12EBE9F6}"/>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2</a:t>
            </a:r>
          </a:p>
        </p:txBody>
      </p:sp>
    </p:spTree>
    <p:extLst>
      <p:ext uri="{BB962C8B-B14F-4D97-AF65-F5344CB8AC3E}">
        <p14:creationId xmlns:p14="http://schemas.microsoft.com/office/powerpoint/2010/main" val="34555204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3E362-A4C1-39F8-AECE-446C9F0D72D6}"/>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25C4D4D-8C08-7BA7-094D-D840A8FAC4D6}"/>
              </a:ext>
            </a:extLst>
          </p:cNvPr>
          <p:cNvSpPr>
            <a:spLocks noGrp="1"/>
          </p:cNvSpPr>
          <p:nvPr>
            <p:ph idx="1"/>
          </p:nvPr>
        </p:nvSpPr>
        <p:spPr>
          <a:xfrm>
            <a:off x="291829" y="733079"/>
            <a:ext cx="11575916" cy="6038174"/>
          </a:xfrm>
        </p:spPr>
        <p:txBody>
          <a:bodyPr>
            <a:normAutofit/>
          </a:bodyPr>
          <a:lstStyle/>
          <a:p>
            <a:pPr marL="0" indent="0">
              <a:lnSpc>
                <a:spcPct val="150000"/>
              </a:lnSpc>
              <a:spcBef>
                <a:spcPts val="0"/>
              </a:spcBef>
              <a:buNone/>
            </a:pPr>
            <a:r>
              <a:rPr lang="en-US" b="1" dirty="0"/>
              <a:t>STEP THREE</a:t>
            </a:r>
          </a:p>
          <a:p>
            <a:pPr marL="0" indent="0">
              <a:lnSpc>
                <a:spcPct val="150000"/>
              </a:lnSpc>
              <a:spcBef>
                <a:spcPts val="0"/>
              </a:spcBef>
              <a:buNone/>
            </a:pPr>
            <a:r>
              <a:rPr lang="en-US" sz="2400" dirty="0"/>
              <a:t>Using ORS data it reports that  </a:t>
            </a:r>
            <a:r>
              <a:rPr lang="en-US" sz="2400" b="1" dirty="0"/>
              <a:t>reaching overhead with both hands</a:t>
            </a:r>
            <a:r>
              <a:rPr lang="en-US" sz="2400" dirty="0"/>
              <a:t> is required  34.3% - therefore this may erode the numbers  down to </a:t>
            </a:r>
            <a:r>
              <a:rPr lang="en-US" sz="2400" b="1" dirty="0"/>
              <a:t>119,749</a:t>
            </a:r>
            <a:r>
              <a:rPr lang="en-US" sz="2400" dirty="0"/>
              <a:t>. However,  If the claimant can meet the 20% of the time reaching requirement as stated in the hypothetical then the numbers would change to  34.3% minus 20% = 14%,  that would erode the numbers down to only </a:t>
            </a:r>
            <a:r>
              <a:rPr lang="en-US" sz="2400" b="1" dirty="0"/>
              <a:t>300,248</a:t>
            </a:r>
            <a:r>
              <a:rPr lang="en-US" sz="2400" dirty="0"/>
              <a:t>.</a:t>
            </a:r>
          </a:p>
        </p:txBody>
      </p:sp>
      <p:sp>
        <p:nvSpPr>
          <p:cNvPr id="3" name="TextBox 2">
            <a:extLst>
              <a:ext uri="{FF2B5EF4-FFF2-40B4-BE49-F238E27FC236}">
                <a16:creationId xmlns:a16="http://schemas.microsoft.com/office/drawing/2014/main" id="{E56829DB-6608-F230-A407-F0FF80DA970A}"/>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2</a:t>
            </a:r>
          </a:p>
        </p:txBody>
      </p:sp>
    </p:spTree>
    <p:extLst>
      <p:ext uri="{BB962C8B-B14F-4D97-AF65-F5344CB8AC3E}">
        <p14:creationId xmlns:p14="http://schemas.microsoft.com/office/powerpoint/2010/main" val="13659902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C46CD-BE94-7603-45C5-80945129842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81A32E9-1717-3367-BCCF-21FA32A60963}"/>
              </a:ext>
            </a:extLst>
          </p:cNvPr>
          <p:cNvSpPr>
            <a:spLocks noGrp="1"/>
          </p:cNvSpPr>
          <p:nvPr>
            <p:ph idx="1"/>
          </p:nvPr>
        </p:nvSpPr>
        <p:spPr>
          <a:xfrm>
            <a:off x="291829" y="733077"/>
            <a:ext cx="11575916" cy="6038175"/>
          </a:xfrm>
        </p:spPr>
        <p:txBody>
          <a:bodyPr>
            <a:normAutofit/>
          </a:bodyPr>
          <a:lstStyle/>
          <a:p>
            <a:pPr marL="0" indent="0">
              <a:lnSpc>
                <a:spcPct val="150000"/>
              </a:lnSpc>
              <a:spcBef>
                <a:spcPts val="0"/>
              </a:spcBef>
              <a:buNone/>
            </a:pPr>
            <a:r>
              <a:rPr lang="en-US" b="1" dirty="0"/>
              <a:t>STEP FOUR</a:t>
            </a:r>
          </a:p>
          <a:p>
            <a:pPr marL="0" indent="0">
              <a:lnSpc>
                <a:spcPct val="150000"/>
              </a:lnSpc>
              <a:spcBef>
                <a:spcPts val="0"/>
              </a:spcBef>
              <a:buNone/>
            </a:pPr>
            <a:r>
              <a:rPr lang="en-US" sz="2400" dirty="0"/>
              <a:t>Using ORS data it requires </a:t>
            </a:r>
            <a:r>
              <a:rPr lang="en-US" sz="2400" b="1" dirty="0"/>
              <a:t>low postures occasionally</a:t>
            </a:r>
            <a:r>
              <a:rPr lang="en-US" sz="2400" dirty="0"/>
              <a:t> in 56% of workers  - inability to meet this requirement erodes the numbers down to </a:t>
            </a:r>
            <a:r>
              <a:rPr lang="en-US" sz="2400" b="1" dirty="0"/>
              <a:t>59,875</a:t>
            </a:r>
            <a:r>
              <a:rPr lang="en-US" sz="2400" dirty="0"/>
              <a:t> ( or to an estimated </a:t>
            </a:r>
            <a:r>
              <a:rPr lang="en-US" sz="2400" b="1" dirty="0"/>
              <a:t>150,000</a:t>
            </a:r>
            <a:r>
              <a:rPr lang="en-US" sz="2400" dirty="0"/>
              <a:t> if claimant could meet the 20% reaching requirement described previously ).</a:t>
            </a:r>
          </a:p>
        </p:txBody>
      </p:sp>
      <p:sp>
        <p:nvSpPr>
          <p:cNvPr id="3" name="TextBox 2">
            <a:extLst>
              <a:ext uri="{FF2B5EF4-FFF2-40B4-BE49-F238E27FC236}">
                <a16:creationId xmlns:a16="http://schemas.microsoft.com/office/drawing/2014/main" id="{E1033DDD-7255-98AB-7C9E-28A691A10DB2}"/>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2</a:t>
            </a:r>
          </a:p>
        </p:txBody>
      </p:sp>
    </p:spTree>
    <p:extLst>
      <p:ext uri="{BB962C8B-B14F-4D97-AF65-F5344CB8AC3E}">
        <p14:creationId xmlns:p14="http://schemas.microsoft.com/office/powerpoint/2010/main" val="39318548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5CFB4-B15F-E222-D276-8E3683E15C21}"/>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CFED9954-BE04-0B18-987C-4815387455DE}"/>
              </a:ext>
            </a:extLst>
          </p:cNvPr>
          <p:cNvSpPr>
            <a:spLocks noGrp="1"/>
          </p:cNvSpPr>
          <p:nvPr>
            <p:ph idx="1"/>
          </p:nvPr>
        </p:nvSpPr>
        <p:spPr>
          <a:xfrm>
            <a:off x="291829" y="733077"/>
            <a:ext cx="11575916" cy="6038175"/>
          </a:xfrm>
        </p:spPr>
        <p:txBody>
          <a:bodyPr>
            <a:normAutofit/>
          </a:bodyPr>
          <a:lstStyle/>
          <a:p>
            <a:pPr marL="0" indent="0">
              <a:lnSpc>
                <a:spcPct val="150000"/>
              </a:lnSpc>
              <a:spcBef>
                <a:spcPts val="0"/>
              </a:spcBef>
              <a:buNone/>
            </a:pPr>
            <a:r>
              <a:rPr lang="en-US" b="1" dirty="0"/>
              <a:t>STEP FIVE</a:t>
            </a:r>
          </a:p>
          <a:p>
            <a:pPr marL="0" indent="0">
              <a:lnSpc>
                <a:spcPct val="150000"/>
              </a:lnSpc>
              <a:spcBef>
                <a:spcPts val="0"/>
              </a:spcBef>
              <a:buNone/>
            </a:pPr>
            <a:r>
              <a:rPr lang="en-US" sz="2400" dirty="0"/>
              <a:t>Using ORS data it  requires </a:t>
            </a:r>
            <a:r>
              <a:rPr lang="en-US" sz="2400" b="1" dirty="0"/>
              <a:t>more than occasional supervisor interactions – 39.8%</a:t>
            </a:r>
            <a:r>
              <a:rPr lang="en-US" sz="2400" dirty="0"/>
              <a:t> (or about 40%) of the jobs  state that supervisors review work once an hour – inability to tolerate supervision at that level could erode the numbers down to </a:t>
            </a:r>
            <a:r>
              <a:rPr lang="en-US" sz="2400" b="1" dirty="0"/>
              <a:t>23,950</a:t>
            </a:r>
            <a:r>
              <a:rPr lang="en-US" sz="2400" dirty="0"/>
              <a:t>  ( or to approximately </a:t>
            </a:r>
            <a:r>
              <a:rPr lang="en-US" sz="2400" b="1" dirty="0"/>
              <a:t>90,000</a:t>
            </a:r>
            <a:r>
              <a:rPr lang="en-US" sz="2400" dirty="0"/>
              <a:t> if claimant performs the reaching set forth in the hypothetical ).</a:t>
            </a:r>
          </a:p>
        </p:txBody>
      </p:sp>
      <p:sp>
        <p:nvSpPr>
          <p:cNvPr id="3" name="TextBox 2">
            <a:extLst>
              <a:ext uri="{FF2B5EF4-FFF2-40B4-BE49-F238E27FC236}">
                <a16:creationId xmlns:a16="http://schemas.microsoft.com/office/drawing/2014/main" id="{94C9B96D-50C8-8482-3989-D9C30BF9A7CD}"/>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2</a:t>
            </a:r>
          </a:p>
        </p:txBody>
      </p:sp>
    </p:spTree>
    <p:extLst>
      <p:ext uri="{BB962C8B-B14F-4D97-AF65-F5344CB8AC3E}">
        <p14:creationId xmlns:p14="http://schemas.microsoft.com/office/powerpoint/2010/main" val="6557264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43059-0623-7CB8-17CD-46D52662F7D0}"/>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3177394-8310-F5AC-FEF7-2D4B832366E3}"/>
              </a:ext>
            </a:extLst>
          </p:cNvPr>
          <p:cNvSpPr>
            <a:spLocks noGrp="1"/>
          </p:cNvSpPr>
          <p:nvPr>
            <p:ph idx="1"/>
          </p:nvPr>
        </p:nvSpPr>
        <p:spPr>
          <a:xfrm>
            <a:off x="291829" y="609967"/>
            <a:ext cx="11575916" cy="6161286"/>
          </a:xfrm>
        </p:spPr>
        <p:txBody>
          <a:bodyPr>
            <a:normAutofit/>
          </a:bodyPr>
          <a:lstStyle/>
          <a:p>
            <a:pPr marL="0" indent="0">
              <a:lnSpc>
                <a:spcPct val="150000"/>
              </a:lnSpc>
              <a:spcBef>
                <a:spcPts val="0"/>
              </a:spcBef>
              <a:buNone/>
            </a:pPr>
            <a:r>
              <a:rPr lang="en-US" b="1" dirty="0"/>
              <a:t>STEP SIX</a:t>
            </a:r>
          </a:p>
          <a:p>
            <a:pPr marL="0" indent="0">
              <a:lnSpc>
                <a:spcPct val="150000"/>
              </a:lnSpc>
              <a:spcBef>
                <a:spcPts val="0"/>
              </a:spcBef>
              <a:buNone/>
            </a:pPr>
            <a:r>
              <a:rPr lang="en-US" sz="2400" dirty="0"/>
              <a:t>Using ORS,  </a:t>
            </a:r>
            <a:r>
              <a:rPr lang="en-US" sz="2400" b="1" dirty="0"/>
              <a:t>gross manipulation</a:t>
            </a:r>
            <a:r>
              <a:rPr lang="en-US" sz="2400" dirty="0"/>
              <a:t> is required frequently 60.5%, so the claimant’s hypothetical inability to manipulate above </a:t>
            </a:r>
            <a:r>
              <a:rPr lang="en-US" sz="2400" b="1" dirty="0"/>
              <a:t>occasionally</a:t>
            </a:r>
            <a:r>
              <a:rPr lang="en-US" sz="2400" dirty="0"/>
              <a:t> presents another erosion down to </a:t>
            </a:r>
            <a:r>
              <a:rPr lang="en-US" sz="2400" b="1" dirty="0"/>
              <a:t>14,489</a:t>
            </a:r>
            <a:r>
              <a:rPr lang="en-US" sz="2400" dirty="0"/>
              <a:t> (if claimant can meet the occasion gross manipulation requirement which is required 23.%, then 60%-23% = 37% and the erosion would be approximately </a:t>
            </a:r>
            <a:r>
              <a:rPr lang="en-US" sz="2400" b="1" dirty="0"/>
              <a:t>33,300</a:t>
            </a:r>
            <a:r>
              <a:rPr lang="en-US" sz="2400" dirty="0"/>
              <a:t>).</a:t>
            </a:r>
          </a:p>
        </p:txBody>
      </p:sp>
      <p:sp>
        <p:nvSpPr>
          <p:cNvPr id="3" name="TextBox 2">
            <a:extLst>
              <a:ext uri="{FF2B5EF4-FFF2-40B4-BE49-F238E27FC236}">
                <a16:creationId xmlns:a16="http://schemas.microsoft.com/office/drawing/2014/main" id="{81FD3E26-DFC5-8114-AABF-34EAE45C3FF9}"/>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2</a:t>
            </a:r>
          </a:p>
        </p:txBody>
      </p:sp>
    </p:spTree>
    <p:extLst>
      <p:ext uri="{BB962C8B-B14F-4D97-AF65-F5344CB8AC3E}">
        <p14:creationId xmlns:p14="http://schemas.microsoft.com/office/powerpoint/2010/main" val="32775498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24631-6FAA-47A2-D527-C9A62B269FB1}"/>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C107F14-2186-82EB-443B-0588AA0F9544}"/>
              </a:ext>
            </a:extLst>
          </p:cNvPr>
          <p:cNvSpPr>
            <a:spLocks noGrp="1"/>
          </p:cNvSpPr>
          <p:nvPr>
            <p:ph idx="1"/>
          </p:nvPr>
        </p:nvSpPr>
        <p:spPr>
          <a:xfrm>
            <a:off x="291829" y="609967"/>
            <a:ext cx="11575916" cy="6161286"/>
          </a:xfrm>
        </p:spPr>
        <p:txBody>
          <a:bodyPr>
            <a:normAutofit/>
          </a:bodyPr>
          <a:lstStyle/>
          <a:p>
            <a:pPr marL="0" indent="0">
              <a:lnSpc>
                <a:spcPct val="150000"/>
              </a:lnSpc>
              <a:spcBef>
                <a:spcPts val="0"/>
              </a:spcBef>
              <a:buNone/>
            </a:pPr>
            <a:r>
              <a:rPr lang="en-US" b="1" dirty="0"/>
              <a:t>STEP SEVEN</a:t>
            </a:r>
          </a:p>
          <a:p>
            <a:pPr marL="0" indent="0">
              <a:lnSpc>
                <a:spcPct val="150000"/>
              </a:lnSpc>
              <a:spcBef>
                <a:spcPts val="0"/>
              </a:spcBef>
              <a:buNone/>
            </a:pPr>
            <a:r>
              <a:rPr lang="en-US" sz="2400" dirty="0"/>
              <a:t>Using ORS  data as applied to the hypothetical limitation to </a:t>
            </a:r>
            <a:r>
              <a:rPr lang="en-US" sz="2400" b="1" dirty="0"/>
              <a:t>no outdoor work</a:t>
            </a:r>
            <a:r>
              <a:rPr lang="en-US" sz="2400" dirty="0"/>
              <a:t>, ORS  requires exposure to outdoor work 33.7% (3rd wave)  - this erodes the number down to </a:t>
            </a:r>
            <a:r>
              <a:rPr lang="en-US" sz="2400" b="1" dirty="0"/>
              <a:t>approximately 11,100</a:t>
            </a:r>
            <a:r>
              <a:rPr lang="en-US" sz="2400" dirty="0"/>
              <a:t>.</a:t>
            </a:r>
          </a:p>
          <a:p>
            <a:pPr marL="0" indent="0">
              <a:lnSpc>
                <a:spcPct val="150000"/>
              </a:lnSpc>
              <a:spcBef>
                <a:spcPts val="0"/>
              </a:spcBef>
              <a:buNone/>
            </a:pPr>
            <a:r>
              <a:rPr lang="en-US" b="1" dirty="0"/>
              <a:t>STEP EIGHT</a:t>
            </a:r>
          </a:p>
          <a:p>
            <a:pPr marL="0" indent="0">
              <a:lnSpc>
                <a:spcPct val="150000"/>
              </a:lnSpc>
              <a:spcBef>
                <a:spcPts val="0"/>
              </a:spcBef>
              <a:buNone/>
            </a:pPr>
            <a:r>
              <a:rPr lang="en-US" sz="2400" dirty="0"/>
              <a:t>Using ORS, hearing over the telephone is required 17.8%, given the hypothetical 10% hearing loss due to  tinnitus, 10% loss at a minimum may erode the numbers  to approximately </a:t>
            </a:r>
            <a:r>
              <a:rPr lang="en-US" sz="2400" b="1" dirty="0"/>
              <a:t>10,000</a:t>
            </a:r>
          </a:p>
          <a:p>
            <a:pPr marL="0" indent="0">
              <a:lnSpc>
                <a:spcPct val="150000"/>
              </a:lnSpc>
              <a:spcBef>
                <a:spcPts val="0"/>
              </a:spcBef>
              <a:buNone/>
            </a:pPr>
            <a:endParaRPr lang="en-US" sz="2400" dirty="0"/>
          </a:p>
        </p:txBody>
      </p:sp>
      <p:sp>
        <p:nvSpPr>
          <p:cNvPr id="3" name="TextBox 2">
            <a:extLst>
              <a:ext uri="{FF2B5EF4-FFF2-40B4-BE49-F238E27FC236}">
                <a16:creationId xmlns:a16="http://schemas.microsoft.com/office/drawing/2014/main" id="{8B4ADAB8-E258-0E1A-9CD1-5AB8CCF4D82F}"/>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2</a:t>
            </a:r>
          </a:p>
        </p:txBody>
      </p:sp>
    </p:spTree>
    <p:extLst>
      <p:ext uri="{BB962C8B-B14F-4D97-AF65-F5344CB8AC3E}">
        <p14:creationId xmlns:p14="http://schemas.microsoft.com/office/powerpoint/2010/main" val="312609699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2B3F3-3C7E-1605-B08A-9417D16B4C48}"/>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6E546D0-EC78-C1B7-897A-6C21FB4DC6FE}"/>
              </a:ext>
            </a:extLst>
          </p:cNvPr>
          <p:cNvSpPr>
            <a:spLocks noGrp="1"/>
          </p:cNvSpPr>
          <p:nvPr>
            <p:ph idx="1"/>
          </p:nvPr>
        </p:nvSpPr>
        <p:spPr>
          <a:xfrm>
            <a:off x="291829" y="609967"/>
            <a:ext cx="11575916" cy="6161286"/>
          </a:xfrm>
        </p:spPr>
        <p:txBody>
          <a:bodyPr>
            <a:normAutofit/>
          </a:bodyPr>
          <a:lstStyle/>
          <a:p>
            <a:pPr marL="0" indent="0">
              <a:lnSpc>
                <a:spcPct val="150000"/>
              </a:lnSpc>
              <a:spcBef>
                <a:spcPts val="0"/>
              </a:spcBef>
              <a:buNone/>
            </a:pPr>
            <a:r>
              <a:rPr lang="en-US" b="1" dirty="0"/>
              <a:t>STEP NINE</a:t>
            </a:r>
          </a:p>
          <a:p>
            <a:pPr marL="0" indent="0">
              <a:lnSpc>
                <a:spcPct val="150000"/>
              </a:lnSpc>
              <a:spcBef>
                <a:spcPts val="0"/>
              </a:spcBef>
              <a:buNone/>
            </a:pPr>
            <a:r>
              <a:rPr lang="en-US" sz="2400" dirty="0"/>
              <a:t>Using ORS, in reply to the hypothetical inability to push or pull with feet,   that is required 10.2% of the time, which erodes the numbers down to below l0,000, at </a:t>
            </a:r>
            <a:r>
              <a:rPr lang="en-US" sz="2400" b="1" dirty="0"/>
              <a:t>9,000</a:t>
            </a:r>
            <a:r>
              <a:rPr lang="en-US" sz="2400" dirty="0"/>
              <a:t>.</a:t>
            </a:r>
          </a:p>
        </p:txBody>
      </p:sp>
      <p:sp>
        <p:nvSpPr>
          <p:cNvPr id="3" name="TextBox 2">
            <a:extLst>
              <a:ext uri="{FF2B5EF4-FFF2-40B4-BE49-F238E27FC236}">
                <a16:creationId xmlns:a16="http://schemas.microsoft.com/office/drawing/2014/main" id="{8EA0E00B-D017-094A-0D25-3BBDB003A6F6}"/>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2</a:t>
            </a:r>
          </a:p>
        </p:txBody>
      </p:sp>
    </p:spTree>
    <p:extLst>
      <p:ext uri="{BB962C8B-B14F-4D97-AF65-F5344CB8AC3E}">
        <p14:creationId xmlns:p14="http://schemas.microsoft.com/office/powerpoint/2010/main" val="3105633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02FF0-681E-55D9-CC49-0C853FB9DA09}"/>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5F2B9C2-21C1-E880-CB7C-8D5029114E2A}"/>
              </a:ext>
            </a:extLst>
          </p:cNvPr>
          <p:cNvSpPr>
            <a:spLocks noGrp="1"/>
          </p:cNvSpPr>
          <p:nvPr>
            <p:ph idx="1"/>
          </p:nvPr>
        </p:nvSpPr>
        <p:spPr>
          <a:xfrm>
            <a:off x="291829" y="609967"/>
            <a:ext cx="11575916" cy="6161286"/>
          </a:xfrm>
        </p:spPr>
        <p:txBody>
          <a:bodyPr>
            <a:normAutofit/>
          </a:bodyPr>
          <a:lstStyle/>
          <a:p>
            <a:pPr marL="0" indent="0">
              <a:lnSpc>
                <a:spcPct val="150000"/>
              </a:lnSpc>
              <a:spcBef>
                <a:spcPts val="0"/>
              </a:spcBef>
              <a:buNone/>
            </a:pPr>
            <a:r>
              <a:rPr lang="en-US" b="1" dirty="0"/>
              <a:t>STEP TEN</a:t>
            </a:r>
          </a:p>
          <a:p>
            <a:pPr marL="0" indent="0">
              <a:lnSpc>
                <a:spcPct val="150000"/>
              </a:lnSpc>
              <a:spcBef>
                <a:spcPts val="0"/>
              </a:spcBef>
              <a:buNone/>
            </a:pPr>
            <a:r>
              <a:rPr lang="en-US" sz="2400" dirty="0"/>
              <a:t>Argue the collection of case law finding that  less than 10,000 is generally considered not a substantial number of jobs and the claimant should be considered disabled</a:t>
            </a:r>
            <a:r>
              <a:rPr lang="en-US" sz="2400"/>
              <a:t>. </a:t>
            </a:r>
            <a:endParaRPr lang="en-US" sz="2400" dirty="0"/>
          </a:p>
        </p:txBody>
      </p:sp>
      <p:sp>
        <p:nvSpPr>
          <p:cNvPr id="3" name="TextBox 2">
            <a:extLst>
              <a:ext uri="{FF2B5EF4-FFF2-40B4-BE49-F238E27FC236}">
                <a16:creationId xmlns:a16="http://schemas.microsoft.com/office/drawing/2014/main" id="{9D60DD7C-881C-CA46-913D-E0BC34E10978}"/>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2</a:t>
            </a:r>
          </a:p>
        </p:txBody>
      </p:sp>
    </p:spTree>
    <p:extLst>
      <p:ext uri="{BB962C8B-B14F-4D97-AF65-F5344CB8AC3E}">
        <p14:creationId xmlns:p14="http://schemas.microsoft.com/office/powerpoint/2010/main" val="31834809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343D5-D2C7-B77B-B6CC-5676F41076CF}"/>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7903908-46EE-FE75-9C16-5D078B017CE8}"/>
              </a:ext>
            </a:extLst>
          </p:cNvPr>
          <p:cNvSpPr>
            <a:spLocks noGrp="1"/>
          </p:cNvSpPr>
          <p:nvPr>
            <p:ph idx="1"/>
          </p:nvPr>
        </p:nvSpPr>
        <p:spPr>
          <a:xfrm>
            <a:off x="291829" y="885218"/>
            <a:ext cx="11575916" cy="4970834"/>
          </a:xfrm>
        </p:spPr>
        <p:txBody>
          <a:bodyPr>
            <a:normAutofit fontScale="92500" lnSpcReduction="20000"/>
          </a:bodyPr>
          <a:lstStyle/>
          <a:p>
            <a:pPr marL="0" lvl="0" indent="0">
              <a:lnSpc>
                <a:spcPct val="150000"/>
              </a:lnSpc>
              <a:spcBef>
                <a:spcPts val="0"/>
              </a:spcBef>
              <a:buNone/>
            </a:pPr>
            <a:r>
              <a:rPr lang="en-US" dirty="0"/>
              <a:t>While the previous samples were challenging, this one will show that only one requirement that is not met by a claimant can virtually eliminate 99% of the employment.</a:t>
            </a:r>
          </a:p>
          <a:p>
            <a:pPr marL="0" lvl="0" indent="0">
              <a:lnSpc>
                <a:spcPct val="150000"/>
              </a:lnSpc>
              <a:spcBef>
                <a:spcPts val="0"/>
              </a:spcBef>
              <a:buNone/>
            </a:pPr>
            <a:r>
              <a:rPr lang="en-US" dirty="0"/>
              <a:t>ALJ limits the claimant to:  Stand/walk 2, sit 6, lifting negligible less than 2%, gross manipulation required,   fine manipulation required, self paced, general public interaction, apply common sense understanding, carry out simple instructions, deal with problems within standardized situations.</a:t>
            </a:r>
          </a:p>
          <a:p>
            <a:pPr marL="0" lvl="0" indent="0">
              <a:lnSpc>
                <a:spcPct val="150000"/>
              </a:lnSpc>
              <a:buNone/>
            </a:pPr>
            <a:r>
              <a:rPr lang="en-US" dirty="0"/>
              <a:t>VE:  testifies:  claimant can work as an </a:t>
            </a:r>
            <a:r>
              <a:rPr lang="en-US" b="1" dirty="0"/>
              <a:t>Information Clerk, DOT 237-367.046, SOC 43,4171. Sedentary, Unskilled SVP 2.</a:t>
            </a:r>
          </a:p>
        </p:txBody>
      </p:sp>
      <p:sp>
        <p:nvSpPr>
          <p:cNvPr id="9" name="TextBox 8">
            <a:extLst>
              <a:ext uri="{FF2B5EF4-FFF2-40B4-BE49-F238E27FC236}">
                <a16:creationId xmlns:a16="http://schemas.microsoft.com/office/drawing/2014/main" id="{B47DFBFB-8C75-0AC8-4756-F4DEA811CF76}"/>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3</a:t>
            </a:r>
          </a:p>
        </p:txBody>
      </p:sp>
    </p:spTree>
    <p:extLst>
      <p:ext uri="{BB962C8B-B14F-4D97-AF65-F5344CB8AC3E}">
        <p14:creationId xmlns:p14="http://schemas.microsoft.com/office/powerpoint/2010/main" val="12961684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98B5E-86A7-B340-0644-CC603F682C35}"/>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8B1907B-1DF5-C797-8D35-1F4A40BEB754}"/>
              </a:ext>
            </a:extLst>
          </p:cNvPr>
          <p:cNvSpPr>
            <a:spLocks noGrp="1"/>
          </p:cNvSpPr>
          <p:nvPr>
            <p:ph idx="1"/>
          </p:nvPr>
        </p:nvSpPr>
        <p:spPr>
          <a:xfrm>
            <a:off x="291829" y="609967"/>
            <a:ext cx="11575916" cy="4856978"/>
          </a:xfrm>
        </p:spPr>
        <p:txBody>
          <a:bodyPr>
            <a:normAutofit/>
          </a:bodyPr>
          <a:lstStyle/>
          <a:p>
            <a:pPr marL="0" lvl="0" indent="0">
              <a:lnSpc>
                <a:spcPct val="150000"/>
              </a:lnSpc>
              <a:spcBef>
                <a:spcPts val="0"/>
              </a:spcBef>
              <a:buNone/>
            </a:pPr>
            <a:r>
              <a:rPr lang="en-US" b="1" dirty="0"/>
              <a:t>STEP ONE</a:t>
            </a:r>
          </a:p>
          <a:p>
            <a:r>
              <a:rPr lang="en-US" dirty="0"/>
              <a:t>Determine total National Employment in SOC group  43-4171 which contains 14 matching titles.  Only one is Sedentary, unskilled (or 10%)</a:t>
            </a:r>
          </a:p>
          <a:p>
            <a:r>
              <a:rPr lang="en-US" dirty="0"/>
              <a:t>OEWS (Occupational Employment and Wage Survey lists 964,530</a:t>
            </a:r>
          </a:p>
          <a:p>
            <a:r>
              <a:rPr lang="en-US" dirty="0"/>
              <a:t>CENSUS (Current Population Survey (CPS) lists 821,000</a:t>
            </a:r>
          </a:p>
          <a:p>
            <a:r>
              <a:rPr lang="en-US" dirty="0"/>
              <a:t>OOH (Occupational Outlook Handbook) lists 1,007,200</a:t>
            </a:r>
          </a:p>
          <a:p>
            <a:r>
              <a:rPr lang="en-US" dirty="0"/>
              <a:t>O*NET Crosswalk lists 1,007,200</a:t>
            </a:r>
          </a:p>
          <a:p>
            <a:pPr marL="0" indent="0">
              <a:lnSpc>
                <a:spcPct val="120000"/>
              </a:lnSpc>
              <a:buNone/>
            </a:pPr>
            <a:r>
              <a:rPr lang="en-US" dirty="0"/>
              <a:t>Because two surveys agree that national employment figure is 1,007,200, the evaluation will use that figure.</a:t>
            </a:r>
          </a:p>
          <a:p>
            <a:pPr marL="0" lvl="0" indent="0">
              <a:lnSpc>
                <a:spcPct val="150000"/>
              </a:lnSpc>
              <a:spcBef>
                <a:spcPts val="0"/>
              </a:spcBef>
              <a:buNone/>
            </a:pPr>
            <a:endParaRPr lang="en-US" dirty="0"/>
          </a:p>
          <a:p>
            <a:pPr marL="0" lvl="0" indent="0">
              <a:lnSpc>
                <a:spcPct val="150000"/>
              </a:lnSpc>
              <a:spcBef>
                <a:spcPts val="0"/>
              </a:spcBef>
              <a:buNone/>
            </a:pPr>
            <a:endParaRPr lang="en-US" dirty="0"/>
          </a:p>
        </p:txBody>
      </p:sp>
      <p:sp>
        <p:nvSpPr>
          <p:cNvPr id="8" name="TextBox 7">
            <a:extLst>
              <a:ext uri="{FF2B5EF4-FFF2-40B4-BE49-F238E27FC236}">
                <a16:creationId xmlns:a16="http://schemas.microsoft.com/office/drawing/2014/main" id="{F331D2E8-0E7E-C021-39D8-269BFC49D814}"/>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3</a:t>
            </a:r>
          </a:p>
        </p:txBody>
      </p:sp>
      <p:sp>
        <p:nvSpPr>
          <p:cNvPr id="3" name="Arrow: Right 2">
            <a:extLst>
              <a:ext uri="{FF2B5EF4-FFF2-40B4-BE49-F238E27FC236}">
                <a16:creationId xmlns:a16="http://schemas.microsoft.com/office/drawing/2014/main" id="{26727A20-709D-2026-FF66-3D16B22C3F63}"/>
              </a:ext>
            </a:extLst>
          </p:cNvPr>
          <p:cNvSpPr/>
          <p:nvPr/>
        </p:nvSpPr>
        <p:spPr>
          <a:xfrm rot="10800000">
            <a:off x="9276945" y="3274978"/>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Right 3">
            <a:extLst>
              <a:ext uri="{FF2B5EF4-FFF2-40B4-BE49-F238E27FC236}">
                <a16:creationId xmlns:a16="http://schemas.microsoft.com/office/drawing/2014/main" id="{69938B2B-32A1-E37B-FF85-A1FCAE37E6DA}"/>
              </a:ext>
            </a:extLst>
          </p:cNvPr>
          <p:cNvSpPr/>
          <p:nvPr/>
        </p:nvSpPr>
        <p:spPr>
          <a:xfrm rot="10800000">
            <a:off x="5687438" y="3780816"/>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64235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CB434-AE8F-8779-E98F-8C0D9EF96DBD}"/>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2ADF20-2296-16F5-E894-230B82062E1F}"/>
              </a:ext>
            </a:extLst>
          </p:cNvPr>
          <p:cNvSpPr>
            <a:spLocks noGrp="1"/>
          </p:cNvSpPr>
          <p:nvPr>
            <p:ph idx="1"/>
          </p:nvPr>
        </p:nvSpPr>
        <p:spPr>
          <a:xfrm>
            <a:off x="291829" y="836579"/>
            <a:ext cx="11575916" cy="4630366"/>
          </a:xfrm>
        </p:spPr>
        <p:txBody>
          <a:bodyPr>
            <a:normAutofit fontScale="85000" lnSpcReduction="10000"/>
          </a:bodyPr>
          <a:lstStyle/>
          <a:p>
            <a:pPr marL="0" lvl="0" indent="0">
              <a:lnSpc>
                <a:spcPct val="150000"/>
              </a:lnSpc>
              <a:spcBef>
                <a:spcPts val="0"/>
              </a:spcBef>
              <a:buNone/>
            </a:pPr>
            <a:r>
              <a:rPr lang="en-US" sz="3300" b="1" dirty="0"/>
              <a:t>STEP TWO</a:t>
            </a:r>
          </a:p>
          <a:p>
            <a:pPr marL="0" indent="0">
              <a:lnSpc>
                <a:spcPct val="150000"/>
              </a:lnSpc>
              <a:spcBef>
                <a:spcPts val="0"/>
              </a:spcBef>
              <a:buNone/>
            </a:pPr>
            <a:r>
              <a:rPr lang="en-US" dirty="0"/>
              <a:t>Only 10% of the total employment is Sedentary, SVP 2 – that erodes the 1,007,200</a:t>
            </a:r>
          </a:p>
          <a:p>
            <a:pPr marL="0" lvl="0" indent="0">
              <a:lnSpc>
                <a:spcPct val="150000"/>
              </a:lnSpc>
              <a:spcBef>
                <a:spcPts val="0"/>
              </a:spcBef>
              <a:buNone/>
            </a:pPr>
            <a:r>
              <a:rPr lang="en-US" dirty="0"/>
              <a:t> job numbers down to </a:t>
            </a:r>
            <a:r>
              <a:rPr lang="en-US" b="1" dirty="0"/>
              <a:t>100,720</a:t>
            </a:r>
            <a:r>
              <a:rPr lang="en-US" dirty="0"/>
              <a:t>.</a:t>
            </a:r>
          </a:p>
          <a:p>
            <a:pPr marL="0" lvl="0" indent="0">
              <a:lnSpc>
                <a:spcPct val="150000"/>
              </a:lnSpc>
              <a:spcBef>
                <a:spcPts val="0"/>
              </a:spcBef>
              <a:buNone/>
            </a:pPr>
            <a:r>
              <a:rPr lang="en-US" sz="3300" b="1" dirty="0"/>
              <a:t>STEP THREE</a:t>
            </a:r>
          </a:p>
          <a:p>
            <a:pPr marL="0" lvl="0" indent="0">
              <a:lnSpc>
                <a:spcPct val="150000"/>
              </a:lnSpc>
              <a:spcBef>
                <a:spcPts val="0"/>
              </a:spcBef>
              <a:buNone/>
            </a:pPr>
            <a:r>
              <a:rPr lang="en-US" dirty="0"/>
              <a:t>Using ORS, the hypothetical limits the claimant to work that is “self paced”, however ORS data states that 99% of the employment workload is controlled by people. </a:t>
            </a:r>
          </a:p>
          <a:p>
            <a:pPr marL="0" lvl="0" indent="0">
              <a:lnSpc>
                <a:spcPct val="150000"/>
              </a:lnSpc>
              <a:spcBef>
                <a:spcPts val="0"/>
              </a:spcBef>
              <a:buNone/>
            </a:pPr>
            <a:r>
              <a:rPr lang="en-US" dirty="0"/>
              <a:t>Therefore, this erodes the job numbers down to 1% which would be </a:t>
            </a:r>
            <a:r>
              <a:rPr lang="en-US" b="1" dirty="0"/>
              <a:t>1,007</a:t>
            </a:r>
            <a:r>
              <a:rPr lang="en-US" dirty="0"/>
              <a:t>, which is not a substantial number of jobs.</a:t>
            </a:r>
          </a:p>
          <a:p>
            <a:pPr marL="0" lvl="0" indent="0">
              <a:lnSpc>
                <a:spcPct val="150000"/>
              </a:lnSpc>
              <a:spcBef>
                <a:spcPts val="0"/>
              </a:spcBef>
              <a:buNone/>
            </a:pPr>
            <a:endParaRPr lang="en-US" dirty="0"/>
          </a:p>
          <a:p>
            <a:pPr marL="0" lvl="0" indent="0">
              <a:lnSpc>
                <a:spcPct val="150000"/>
              </a:lnSpc>
              <a:spcBef>
                <a:spcPts val="0"/>
              </a:spcBef>
              <a:buNone/>
            </a:pPr>
            <a:endParaRPr lang="en-US" dirty="0"/>
          </a:p>
        </p:txBody>
      </p:sp>
      <p:sp>
        <p:nvSpPr>
          <p:cNvPr id="7" name="TextBox 6">
            <a:extLst>
              <a:ext uri="{FF2B5EF4-FFF2-40B4-BE49-F238E27FC236}">
                <a16:creationId xmlns:a16="http://schemas.microsoft.com/office/drawing/2014/main" id="{30135087-31B9-8A2D-B9F1-8DA7D26C72FB}"/>
              </a:ext>
            </a:extLst>
          </p:cNvPr>
          <p:cNvSpPr txBox="1"/>
          <p:nvPr/>
        </p:nvSpPr>
        <p:spPr>
          <a:xfrm>
            <a:off x="4795736" y="86747"/>
            <a:ext cx="3025301" cy="523220"/>
          </a:xfrm>
          <a:prstGeom prst="rect">
            <a:avLst/>
          </a:prstGeom>
          <a:noFill/>
        </p:spPr>
        <p:txBody>
          <a:bodyPr wrap="square" rtlCol="0">
            <a:spAutoFit/>
          </a:bodyPr>
          <a:lstStyle/>
          <a:p>
            <a:r>
              <a:rPr lang="en-US" sz="2800" b="1" dirty="0"/>
              <a:t>Hypothetical 3</a:t>
            </a:r>
          </a:p>
        </p:txBody>
      </p:sp>
    </p:spTree>
    <p:extLst>
      <p:ext uri="{BB962C8B-B14F-4D97-AF65-F5344CB8AC3E}">
        <p14:creationId xmlns:p14="http://schemas.microsoft.com/office/powerpoint/2010/main" val="26093862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487C6-065D-E0EC-EE0D-CDADC4B863AD}"/>
              </a:ext>
            </a:extLst>
          </p:cNvPr>
          <p:cNvSpPr>
            <a:spLocks noGrp="1"/>
          </p:cNvSpPr>
          <p:nvPr>
            <p:ph type="ctrTitle"/>
          </p:nvPr>
        </p:nvSpPr>
        <p:spPr/>
        <p:txBody>
          <a:bodyPr/>
          <a:lstStyle/>
          <a:p>
            <a:r>
              <a:rPr lang="en-US" dirty="0"/>
              <a:t>Fini!</a:t>
            </a:r>
          </a:p>
        </p:txBody>
      </p:sp>
      <p:sp>
        <p:nvSpPr>
          <p:cNvPr id="3" name="Subtitle 2">
            <a:extLst>
              <a:ext uri="{FF2B5EF4-FFF2-40B4-BE49-F238E27FC236}">
                <a16:creationId xmlns:a16="http://schemas.microsoft.com/office/drawing/2014/main" id="{92A4FAF7-9A79-435E-C658-BDECD4530B7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753281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SERC Slides</Template>
  <TotalTime>637</TotalTime>
  <Words>4159</Words>
  <Application>Microsoft Office PowerPoint</Application>
  <PresentationFormat>Widescreen</PresentationFormat>
  <Paragraphs>370</Paragraphs>
  <Slides>52</Slides>
  <Notes>0</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52</vt:i4>
      </vt:variant>
    </vt:vector>
  </HeadingPairs>
  <TitlesOfParts>
    <vt:vector size="61" baseType="lpstr">
      <vt:lpstr>Aptos</vt:lpstr>
      <vt:lpstr>Aptos Display</vt:lpstr>
      <vt:lpstr>Arial</vt:lpstr>
      <vt:lpstr>Wingdings</vt:lpstr>
      <vt:lpstr>Custom Design</vt:lpstr>
      <vt:lpstr>1_Custom Design</vt:lpstr>
      <vt:lpstr>2_Custom Design</vt:lpstr>
      <vt:lpstr>3_Custom Design</vt:lpstr>
      <vt:lpstr>4_Custom Design</vt:lpstr>
      <vt:lpstr>Using the ORS as a sword and shield in disability hearings.</vt:lpstr>
      <vt:lpstr>History of the ORS </vt:lpstr>
      <vt:lpstr>ORS IS BORN</vt:lpstr>
      <vt:lpstr>OIS hoped to transition from DOT with minimal change</vt:lpstr>
      <vt:lpstr>Key Components of the ORS</vt:lpstr>
      <vt:lpstr>Data now included in ORS</vt:lpstr>
      <vt:lpstr>Data not included in ORS</vt:lpstr>
      <vt:lpstr>Important Distinctions in the ORS</vt:lpstr>
      <vt:lpstr>ORS additions and changes</vt:lpstr>
      <vt:lpstr>Physical Demands</vt:lpstr>
      <vt:lpstr>PowerPoint Presentation</vt:lpstr>
      <vt:lpstr>PowerPoint Presentation</vt:lpstr>
      <vt:lpstr>PowerPoint Presentation</vt:lpstr>
      <vt:lpstr>PowerPoint Presentation</vt:lpstr>
      <vt:lpstr>Objections to the Vocational Examiner</vt:lpstr>
      <vt:lpstr>Vocational Examiner Qualification Objections  ( see objections Q1-Q40 in the materials )</vt:lpstr>
      <vt:lpstr>Vocational Examiner Testimony Objections  ( see objections T41- T60 in the materials )</vt:lpstr>
      <vt:lpstr>Submission of Post Hearing Evidence is CRITICAL to Preserve Appellate Issues!</vt:lpstr>
      <vt:lpstr>What are “Significant Numbers of Jobs??”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Fini!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Emily Sobol</dc:creator>
  <cp:lastModifiedBy>Chris C.</cp:lastModifiedBy>
  <cp:revision>179</cp:revision>
  <cp:lastPrinted>2026-02-26T16:15:42Z</cp:lastPrinted>
  <dcterms:created xsi:type="dcterms:W3CDTF">2024-07-24T17:49:00Z</dcterms:created>
  <dcterms:modified xsi:type="dcterms:W3CDTF">2026-02-26T19:26:16Z</dcterms:modified>
</cp:coreProperties>
</file>